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8" autoAdjust="0"/>
    <p:restoredTop sz="56383" autoAdjust="0"/>
  </p:normalViewPr>
  <p:slideViewPr>
    <p:cSldViewPr snapToGrid="0">
      <p:cViewPr>
        <p:scale>
          <a:sx n="63" d="100"/>
          <a:sy n="63" d="100"/>
        </p:scale>
        <p:origin x="1544" y="-164"/>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5"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buNone/>
            </a:pPr>
            <a:r>
              <a:rPr lang="en-US" sz="4400" b="0" strike="noStrike" spc="-1">
                <a:latin typeface="Arial"/>
              </a:rPr>
              <a:t>Click to move the slide</a:t>
            </a:r>
          </a:p>
        </p:txBody>
      </p:sp>
      <p:sp>
        <p:nvSpPr>
          <p:cNvPr id="86"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87"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88"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89"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90"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9E35DFF7-1536-4D8F-A37B-985623262F82}"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noRot="1" noChangeAspect="1"/>
          </p:cNvSpPr>
          <p:nvPr>
            <p:ph type="sldImg"/>
          </p:nvPr>
        </p:nvSpPr>
        <p:spPr>
          <a:xfrm>
            <a:off x="216000" y="812520"/>
            <a:ext cx="7122240" cy="4003920"/>
          </a:xfrm>
          <a:prstGeom prst="rect">
            <a:avLst/>
          </a:prstGeom>
          <a:ln w="0">
            <a:noFill/>
          </a:ln>
        </p:spPr>
      </p:sp>
      <p:sp>
        <p:nvSpPr>
          <p:cNvPr id="298" name="PlaceHolder 2"/>
          <p:cNvSpPr>
            <a:spLocks noGrp="1"/>
          </p:cNvSpPr>
          <p:nvPr>
            <p:ph type="body"/>
          </p:nvPr>
        </p:nvSpPr>
        <p:spPr>
          <a:xfrm>
            <a:off x="685800" y="5029200"/>
            <a:ext cx="6042600" cy="480600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1100" b="0" strike="noStrike" spc="-1">
                <a:latin typeface="Arial"/>
              </a:rPr>
              <a:t>Welcome everyone , thank your for coming and listening to the defense of my master thesis .</a:t>
            </a:r>
          </a:p>
          <a:p>
            <a:pPr marL="216000" indent="-216000">
              <a:lnSpc>
                <a:spcPct val="100000"/>
              </a:lnSpc>
              <a:buNone/>
              <a:tabLst>
                <a:tab pos="0" algn="l"/>
              </a:tabLst>
            </a:pPr>
            <a:r>
              <a:rPr lang="en-US" sz="1100" b="0" strike="noStrike" spc="-1">
                <a:latin typeface="Arial"/>
              </a:rPr>
              <a:t>I chatacterized the virome in unprocessed samples – both local data and downloaded from the internet, using VirusHunter for discovery and Gathrer for assembly.</a:t>
            </a:r>
          </a:p>
          <a:p>
            <a:pPr marL="216000" indent="-216000">
              <a:lnSpc>
                <a:spcPct val="100000"/>
              </a:lnSpc>
              <a:buNone/>
              <a:tabLst>
                <a:tab pos="0" algn="l"/>
              </a:tabLst>
            </a:pPr>
            <a:r>
              <a:rPr lang="en-US" sz="1100" b="0" strike="noStrike" spc="-1">
                <a:latin typeface="Arial"/>
              </a:rPr>
              <a:t>I also contributed my own application called Virusparies.</a:t>
            </a:r>
          </a:p>
          <a:p>
            <a:pPr marL="216000" indent="-216000">
              <a:lnSpc>
                <a:spcPct val="100000"/>
              </a:lnSpc>
              <a:buNone/>
              <a:tabLst>
                <a:tab pos="0" algn="l"/>
              </a:tabLst>
            </a:pPr>
            <a:r>
              <a:rPr lang="en-US" sz="1100" b="0" strike="noStrike" spc="-1">
                <a:latin typeface="Arial"/>
              </a:rPr>
              <a:t>Here I want to go into detail. Lets start. </a:t>
            </a:r>
          </a:p>
          <a:p>
            <a:pPr marL="216000" indent="-216000">
              <a:lnSpc>
                <a:spcPct val="100000"/>
              </a:lnSpc>
              <a:buNone/>
              <a:tabLst>
                <a:tab pos="0" algn="l"/>
              </a:tabLst>
            </a:pPr>
            <a:endParaRPr lang="en-US" sz="11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noRot="1" noChangeAspect="1"/>
          </p:cNvSpPr>
          <p:nvPr>
            <p:ph type="sldImg"/>
          </p:nvPr>
        </p:nvSpPr>
        <p:spPr>
          <a:xfrm>
            <a:off x="-1800" y="810720"/>
            <a:ext cx="0" cy="0"/>
          </a:xfrm>
          <a:prstGeom prst="rect">
            <a:avLst/>
          </a:prstGeom>
          <a:ln w="0">
            <a:noFill/>
          </a:ln>
        </p:spPr>
      </p:sp>
      <p:sp>
        <p:nvSpPr>
          <p:cNvPr id="316" name="PlaceHolder 2"/>
          <p:cNvSpPr>
            <a:spLocks noGrp="1"/>
          </p:cNvSpPr>
          <p:nvPr>
            <p:ph type="body"/>
          </p:nvPr>
        </p:nvSpPr>
        <p:spPr>
          <a:xfrm>
            <a:off x="756000" y="5078520"/>
            <a:ext cx="6035040" cy="4798440"/>
          </a:xfrm>
          <a:prstGeom prst="rect">
            <a:avLst/>
          </a:prstGeom>
          <a:noFill/>
          <a:ln w="0">
            <a:noFill/>
          </a:ln>
        </p:spPr>
        <p:txBody>
          <a:bodyPr lIns="0" tIns="0" rIns="0" bIns="0" anchor="t">
            <a:noAutofit/>
          </a:bodyPr>
          <a:lstStyle/>
          <a:p>
            <a:pPr marL="216000" indent="-216000">
              <a:lnSpc>
                <a:spcPct val="100000"/>
              </a:lnSpc>
              <a:buNone/>
              <a:tabLst>
                <a:tab pos="0" algn="l"/>
              </a:tabLst>
            </a:pPr>
            <a:r>
              <a:rPr lang="de-DE" sz="1800" b="0" strike="noStrike" spc="-1" dirty="0" smtClean="0">
                <a:latin typeface="Arial"/>
              </a:rPr>
              <a:t>So i </a:t>
            </a:r>
            <a:r>
              <a:rPr lang="de-DE" sz="1800" b="0" strike="noStrike" spc="-1" dirty="0" err="1" smtClean="0">
                <a:latin typeface="Arial"/>
              </a:rPr>
              <a:t>screen</a:t>
            </a:r>
            <a:r>
              <a:rPr lang="de-DE" sz="1800" b="0" strike="noStrike" spc="-1" dirty="0" smtClean="0">
                <a:latin typeface="Arial"/>
              </a:rPr>
              <a:t> </a:t>
            </a:r>
            <a:r>
              <a:rPr lang="de-DE" sz="1800" b="0" strike="noStrike" spc="-1" dirty="0" err="1" smtClean="0">
                <a:latin typeface="Arial"/>
              </a:rPr>
              <a:t>the</a:t>
            </a:r>
            <a:r>
              <a:rPr lang="de-DE" sz="1800" b="0" strike="noStrike" spc="-1" baseline="0" dirty="0" smtClean="0">
                <a:latin typeface="Arial"/>
              </a:rPr>
              <a:t> </a:t>
            </a:r>
            <a:r>
              <a:rPr lang="de-DE" sz="1800" b="0" strike="noStrike" spc="-1" baseline="0" dirty="0" err="1" smtClean="0">
                <a:latin typeface="Arial"/>
              </a:rPr>
              <a:t>samples</a:t>
            </a:r>
            <a:r>
              <a:rPr lang="de-DE" sz="1800" b="0" strike="noStrike" spc="-1" baseline="0" dirty="0" smtClean="0">
                <a:latin typeface="Arial"/>
              </a:rPr>
              <a:t> </a:t>
            </a:r>
            <a:r>
              <a:rPr lang="de-DE" sz="1800" b="0" strike="noStrike" spc="-1" baseline="0" dirty="0" err="1" smtClean="0">
                <a:latin typeface="Arial"/>
              </a:rPr>
              <a:t>utilizing</a:t>
            </a:r>
            <a:r>
              <a:rPr lang="de-DE" sz="1800" b="0" strike="noStrike" spc="-1" baseline="0" dirty="0" smtClean="0">
                <a:latin typeface="Arial"/>
              </a:rPr>
              <a:t> </a:t>
            </a:r>
            <a:r>
              <a:rPr lang="de-DE" sz="1800" b="0" strike="noStrike" spc="-1" baseline="0" dirty="0" err="1" smtClean="0">
                <a:latin typeface="Arial"/>
              </a:rPr>
              <a:t>VirusHunter</a:t>
            </a:r>
            <a:endParaRPr lang="de-DE" sz="1800" b="0" strike="noStrike" spc="-1" baseline="0" dirty="0" smtClean="0">
              <a:latin typeface="Arial"/>
            </a:endParaRPr>
          </a:p>
          <a:p>
            <a:pPr marL="216000" indent="-216000">
              <a:lnSpc>
                <a:spcPct val="100000"/>
              </a:lnSpc>
              <a:buNone/>
              <a:tabLst>
                <a:tab pos="0" algn="l"/>
              </a:tabLst>
            </a:pPr>
            <a:endParaRPr lang="de-DE" sz="1800" b="0" strike="noStrike" spc="-1" baseline="0" dirty="0" smtClean="0">
              <a:latin typeface="Arial"/>
            </a:endParaRPr>
          </a:p>
          <a:p>
            <a:pPr marL="216000" indent="-216000">
              <a:lnSpc>
                <a:spcPct val="100000"/>
              </a:lnSpc>
              <a:buNone/>
              <a:tabLst>
                <a:tab pos="0" algn="l"/>
              </a:tabLst>
            </a:pPr>
            <a:r>
              <a:rPr lang="de-DE" sz="1800" b="0" strike="noStrike" spc="-1" baseline="0" dirty="0" smtClean="0">
                <a:latin typeface="Arial"/>
              </a:rPr>
              <a:t>- First </a:t>
            </a:r>
            <a:r>
              <a:rPr lang="de-DE" sz="1800" b="0" strike="noStrike" spc="-1" baseline="0" dirty="0" err="1" smtClean="0">
                <a:latin typeface="Arial"/>
              </a:rPr>
              <a:t>discovery</a:t>
            </a:r>
            <a:r>
              <a:rPr lang="de-DE" sz="1800" b="0" strike="noStrike" spc="-1" baseline="0" dirty="0" smtClean="0">
                <a:latin typeface="Arial"/>
              </a:rPr>
              <a:t>: </a:t>
            </a:r>
            <a:r>
              <a:rPr lang="de-DE" sz="1800" b="1" strike="noStrike" spc="-1" baseline="0" dirty="0" smtClean="0">
                <a:latin typeface="Arial"/>
              </a:rPr>
              <a:t>The </a:t>
            </a:r>
            <a:r>
              <a:rPr lang="de-DE" sz="1800" b="1" strike="noStrike" spc="-1" baseline="0" dirty="0" err="1" smtClean="0">
                <a:latin typeface="Arial"/>
              </a:rPr>
              <a:t>majority</a:t>
            </a:r>
            <a:r>
              <a:rPr lang="de-DE" sz="1800" b="1" strike="noStrike" spc="-1" baseline="0" dirty="0" smtClean="0">
                <a:latin typeface="Arial"/>
              </a:rPr>
              <a:t> </a:t>
            </a:r>
            <a:r>
              <a:rPr lang="de-DE" sz="1800" b="1" strike="noStrike" spc="-1" baseline="0" dirty="0" err="1" smtClean="0">
                <a:latin typeface="Arial"/>
              </a:rPr>
              <a:t>of</a:t>
            </a:r>
            <a:r>
              <a:rPr lang="de-DE" sz="1800" b="1" strike="noStrike" spc="-1" baseline="0" dirty="0" smtClean="0">
                <a:latin typeface="Arial"/>
              </a:rPr>
              <a:t> FASTQ </a:t>
            </a:r>
            <a:r>
              <a:rPr lang="de-DE" sz="1800" b="1" strike="noStrike" spc="-1" baseline="0" dirty="0" err="1" smtClean="0">
                <a:latin typeface="Arial"/>
              </a:rPr>
              <a:t>files</a:t>
            </a:r>
            <a:r>
              <a:rPr lang="de-DE" sz="1800" b="1" strike="noStrike" spc="-1" baseline="0" dirty="0" smtClean="0">
                <a:latin typeface="Arial"/>
              </a:rPr>
              <a:t> </a:t>
            </a:r>
            <a:r>
              <a:rPr lang="de-DE" sz="1800" b="1" strike="noStrike" spc="-1" baseline="0" dirty="0" err="1" smtClean="0">
                <a:latin typeface="Arial"/>
              </a:rPr>
              <a:t>and</a:t>
            </a:r>
            <a:r>
              <a:rPr lang="de-DE" sz="1800" b="1" strike="noStrike" spc="-1" baseline="0" dirty="0" smtClean="0">
                <a:latin typeface="Arial"/>
              </a:rPr>
              <a:t> </a:t>
            </a:r>
            <a:r>
              <a:rPr lang="de-DE" sz="1800" b="1" strike="noStrike" spc="-1" baseline="0" dirty="0" err="1" smtClean="0">
                <a:latin typeface="Arial"/>
              </a:rPr>
              <a:t>samples</a:t>
            </a:r>
            <a:r>
              <a:rPr lang="de-DE" sz="1800" b="1" strike="noStrike" spc="-1" baseline="0" dirty="0" smtClean="0">
                <a:latin typeface="Arial"/>
              </a:rPr>
              <a:t> </a:t>
            </a:r>
            <a:r>
              <a:rPr lang="de-DE" sz="1800" b="1" strike="noStrike" spc="-1" baseline="0" dirty="0" err="1" smtClean="0">
                <a:latin typeface="Arial"/>
              </a:rPr>
              <a:t>did</a:t>
            </a:r>
            <a:r>
              <a:rPr lang="de-DE" sz="1800" b="1" strike="noStrike" spc="-1" baseline="0" dirty="0" smtClean="0">
                <a:latin typeface="Arial"/>
              </a:rPr>
              <a:t> not </a:t>
            </a:r>
            <a:r>
              <a:rPr lang="de-DE" sz="1800" b="1" strike="noStrike" spc="-1" baseline="0" dirty="0" err="1" smtClean="0">
                <a:latin typeface="Arial"/>
              </a:rPr>
              <a:t>return</a:t>
            </a:r>
            <a:r>
              <a:rPr lang="de-DE" sz="1800" b="1" strike="noStrike" spc="-1" baseline="0" dirty="0" smtClean="0">
                <a:latin typeface="Arial"/>
              </a:rPr>
              <a:t> viral </a:t>
            </a:r>
            <a:r>
              <a:rPr lang="de-DE" sz="1800" b="1" strike="noStrike" spc="-1" baseline="0" dirty="0" err="1" smtClean="0">
                <a:latin typeface="Arial"/>
              </a:rPr>
              <a:t>hits</a:t>
            </a:r>
            <a:endParaRPr lang="de-DE" sz="1800" b="1" strike="noStrike" spc="-1" baseline="0" dirty="0" smtClean="0">
              <a:latin typeface="Arial"/>
            </a:endParaRPr>
          </a:p>
          <a:p>
            <a:pPr marL="285750" indent="-285750">
              <a:lnSpc>
                <a:spcPct val="100000"/>
              </a:lnSpc>
              <a:buFontTx/>
              <a:buChar char="-"/>
              <a:tabLst>
                <a:tab pos="0" algn="l"/>
              </a:tabLst>
            </a:pPr>
            <a:r>
              <a:rPr lang="de-DE" sz="1800" b="0" strike="noStrike" spc="-1" dirty="0" smtClean="0">
                <a:latin typeface="Arial"/>
              </a:rPr>
              <a:t>The</a:t>
            </a:r>
            <a:r>
              <a:rPr lang="de-DE" sz="1800" b="0" strike="noStrike" spc="-1" baseline="0" dirty="0" smtClean="0">
                <a:latin typeface="Arial"/>
              </a:rPr>
              <a:t> </a:t>
            </a:r>
            <a:r>
              <a:rPr lang="de-DE" sz="1800" b="0" strike="noStrike" spc="-1" baseline="0" dirty="0" err="1" smtClean="0">
                <a:latin typeface="Arial"/>
              </a:rPr>
              <a:t>largest</a:t>
            </a:r>
            <a:r>
              <a:rPr lang="de-DE" sz="1800" b="0" strike="noStrike" spc="-1" baseline="0" dirty="0" smtClean="0">
                <a:latin typeface="Arial"/>
              </a:rPr>
              <a:t> </a:t>
            </a:r>
            <a:r>
              <a:rPr lang="de-DE" sz="1800" b="0" strike="noStrike" spc="-1" baseline="0" dirty="0" err="1" smtClean="0">
                <a:latin typeface="Arial"/>
              </a:rPr>
              <a:t>number</a:t>
            </a:r>
            <a:r>
              <a:rPr lang="de-DE" sz="1800" b="0" strike="noStrike" spc="-1" baseline="0" dirty="0" smtClean="0">
                <a:latin typeface="Arial"/>
              </a:rPr>
              <a:t> </a:t>
            </a:r>
            <a:r>
              <a:rPr lang="de-DE" sz="1800" b="0" strike="noStrike" spc="-1" baseline="0" dirty="0" err="1" smtClean="0">
                <a:latin typeface="Arial"/>
              </a:rPr>
              <a:t>of</a:t>
            </a:r>
            <a:r>
              <a:rPr lang="de-DE" sz="1800" b="0" strike="noStrike" spc="-1" baseline="0" dirty="0" smtClean="0">
                <a:latin typeface="Arial"/>
              </a:rPr>
              <a:t> </a:t>
            </a:r>
            <a:r>
              <a:rPr lang="de-DE" sz="1800" b="0" strike="noStrike" spc="-1" baseline="0" dirty="0" err="1" smtClean="0">
                <a:latin typeface="Arial"/>
              </a:rPr>
              <a:t>samples</a:t>
            </a:r>
            <a:r>
              <a:rPr lang="de-DE" sz="1800" b="0" strike="noStrike" spc="-1" baseline="0" dirty="0" smtClean="0">
                <a:latin typeface="Arial"/>
              </a:rPr>
              <a:t> </a:t>
            </a:r>
            <a:r>
              <a:rPr lang="de-DE" sz="1800" b="0" strike="noStrike" spc="-1" baseline="0" dirty="0" err="1" smtClean="0">
                <a:latin typeface="Arial"/>
              </a:rPr>
              <a:t>being</a:t>
            </a:r>
            <a:r>
              <a:rPr lang="de-DE" sz="1800" b="0" strike="noStrike" spc="-1" baseline="0" dirty="0" smtClean="0">
                <a:latin typeface="Arial"/>
              </a:rPr>
              <a:t> 142 out </a:t>
            </a:r>
            <a:r>
              <a:rPr lang="de-DE" sz="1800" b="0" strike="noStrike" spc="-1" baseline="0" dirty="0" err="1" smtClean="0">
                <a:latin typeface="Arial"/>
              </a:rPr>
              <a:t>of</a:t>
            </a:r>
            <a:r>
              <a:rPr lang="de-DE" sz="1800" b="0" strike="noStrike" spc="-1" baseline="0" dirty="0" smtClean="0">
                <a:latin typeface="Arial"/>
              </a:rPr>
              <a:t> 323.</a:t>
            </a:r>
          </a:p>
          <a:p>
            <a:pPr marL="285750" indent="-285750">
              <a:lnSpc>
                <a:spcPct val="100000"/>
              </a:lnSpc>
              <a:buFontTx/>
              <a:buChar char="-"/>
              <a:tabLst>
                <a:tab pos="0" algn="l"/>
              </a:tabLst>
            </a:pPr>
            <a:r>
              <a:rPr lang="de-DE" sz="1800" b="0" strike="noStrike" spc="-1" baseline="0" dirty="0" err="1" smtClean="0">
                <a:latin typeface="Arial"/>
              </a:rPr>
              <a:t>With</a:t>
            </a:r>
            <a:r>
              <a:rPr lang="de-DE" sz="1800" b="0" strike="noStrike" spc="-1" baseline="0" dirty="0" smtClean="0">
                <a:latin typeface="Arial"/>
              </a:rPr>
              <a:t> a </a:t>
            </a:r>
            <a:r>
              <a:rPr lang="de-DE" sz="1800" b="0" strike="noStrike" spc="-1" baseline="0" dirty="0" err="1" smtClean="0">
                <a:latin typeface="Arial"/>
              </a:rPr>
              <a:t>maximum</a:t>
            </a:r>
            <a:r>
              <a:rPr lang="de-DE" sz="1800" b="0" strike="noStrike" spc="-1" baseline="0" dirty="0" smtClean="0">
                <a:latin typeface="Arial"/>
              </a:rPr>
              <a:t> </a:t>
            </a:r>
            <a:r>
              <a:rPr lang="de-DE" sz="1800" b="0" strike="noStrike" spc="-1" baseline="0" dirty="0" err="1" smtClean="0">
                <a:latin typeface="Arial"/>
              </a:rPr>
              <a:t>of</a:t>
            </a:r>
            <a:r>
              <a:rPr lang="de-DE" sz="1800" b="0" strike="noStrike" spc="-1" baseline="0" dirty="0" smtClean="0">
                <a:latin typeface="Arial"/>
              </a:rPr>
              <a:t> 31 </a:t>
            </a:r>
            <a:r>
              <a:rPr lang="de-DE" sz="1800" b="0" strike="noStrike" spc="-1" baseline="0" dirty="0" err="1" smtClean="0">
                <a:latin typeface="Arial"/>
              </a:rPr>
              <a:t>families</a:t>
            </a:r>
            <a:r>
              <a:rPr lang="de-DE" sz="1800" b="0" strike="noStrike" spc="-1" baseline="0" dirty="0" smtClean="0">
                <a:latin typeface="Arial"/>
              </a:rPr>
              <a:t>.</a:t>
            </a:r>
          </a:p>
          <a:p>
            <a:pPr marL="285750" indent="-285750">
              <a:lnSpc>
                <a:spcPct val="100000"/>
              </a:lnSpc>
              <a:buFontTx/>
              <a:buChar char="-"/>
              <a:tabLst>
                <a:tab pos="0" algn="l"/>
              </a:tabLst>
            </a:pPr>
            <a:r>
              <a:rPr lang="de-DE" sz="1800" b="0" strike="noStrike" spc="-1" baseline="0" dirty="0" err="1" smtClean="0">
                <a:latin typeface="Arial"/>
              </a:rPr>
              <a:t>However</a:t>
            </a:r>
            <a:r>
              <a:rPr lang="de-DE" sz="1800" b="0" strike="noStrike" spc="-1" baseline="0" dirty="0" smtClean="0">
                <a:latin typeface="Arial"/>
              </a:rPr>
              <a:t> </a:t>
            </a:r>
            <a:r>
              <a:rPr lang="de-DE" sz="1800" b="0" strike="noStrike" spc="-1" baseline="0" dirty="0" err="1" smtClean="0">
                <a:latin typeface="Arial"/>
              </a:rPr>
              <a:t>those</a:t>
            </a:r>
            <a:r>
              <a:rPr lang="de-DE" sz="1800" b="0" strike="noStrike" spc="-1" baseline="0" dirty="0" smtClean="0">
                <a:latin typeface="Arial"/>
              </a:rPr>
              <a:t> </a:t>
            </a:r>
            <a:r>
              <a:rPr lang="de-DE" sz="1800" b="0" strike="noStrike" spc="-1" baseline="0" dirty="0" err="1" smtClean="0">
                <a:latin typeface="Arial"/>
              </a:rPr>
              <a:t>are</a:t>
            </a:r>
            <a:r>
              <a:rPr lang="de-DE" sz="1800" b="0" strike="noStrike" spc="-1" baseline="0" dirty="0" smtClean="0">
                <a:latin typeface="Arial"/>
              </a:rPr>
              <a:t> all </a:t>
            </a:r>
            <a:r>
              <a:rPr lang="de-DE" sz="1800" b="0" strike="noStrike" spc="-1" baseline="0" dirty="0" err="1" smtClean="0">
                <a:latin typeface="Arial"/>
              </a:rPr>
              <a:t>hits</a:t>
            </a:r>
            <a:r>
              <a:rPr lang="de-DE" sz="1800" b="0" strike="noStrike" spc="-1" baseline="0" dirty="0" smtClean="0">
                <a:latin typeface="Arial"/>
              </a:rPr>
              <a:t> </a:t>
            </a:r>
            <a:r>
              <a:rPr lang="de-DE" sz="1800" b="0" strike="noStrike" spc="-1" baseline="0" dirty="0" err="1" smtClean="0">
                <a:latin typeface="Arial"/>
              </a:rPr>
              <a:t>regardless</a:t>
            </a:r>
            <a:r>
              <a:rPr lang="de-DE" sz="1800" b="0" strike="noStrike" spc="-1" baseline="0" dirty="0" smtClean="0">
                <a:latin typeface="Arial"/>
              </a:rPr>
              <a:t> </a:t>
            </a:r>
            <a:r>
              <a:rPr lang="de-DE" sz="1800" b="0" strike="noStrike" spc="-1" baseline="0" dirty="0" err="1" smtClean="0">
                <a:latin typeface="Arial"/>
              </a:rPr>
              <a:t>of</a:t>
            </a:r>
            <a:r>
              <a:rPr lang="de-DE" sz="1800" b="0" strike="noStrike" spc="-1" baseline="0" dirty="0" smtClean="0">
                <a:latin typeface="Arial"/>
              </a:rPr>
              <a:t> </a:t>
            </a:r>
            <a:r>
              <a:rPr lang="de-DE" sz="1800" b="0" strike="noStrike" spc="-1" baseline="0" dirty="0" err="1" smtClean="0">
                <a:latin typeface="Arial"/>
              </a:rPr>
              <a:t>significance</a:t>
            </a:r>
            <a:r>
              <a:rPr lang="de-DE" sz="1800" b="0" strike="noStrike" spc="-1" baseline="0" dirty="0" smtClean="0">
                <a:latin typeface="Arial"/>
              </a:rPr>
              <a:t>.</a:t>
            </a:r>
          </a:p>
          <a:p>
            <a:pPr marL="285750" indent="-285750">
              <a:lnSpc>
                <a:spcPct val="100000"/>
              </a:lnSpc>
              <a:buFontTx/>
              <a:buChar char="-"/>
              <a:tabLst>
                <a:tab pos="0" algn="l"/>
              </a:tabLst>
            </a:pPr>
            <a:r>
              <a:rPr lang="de-DE" sz="1800" b="0" strike="noStrike" spc="-1" baseline="0" dirty="0" smtClean="0">
                <a:latin typeface="Arial"/>
              </a:rPr>
              <a:t>I </a:t>
            </a:r>
            <a:r>
              <a:rPr lang="de-DE" sz="1800" b="0" strike="noStrike" spc="-1" baseline="0" dirty="0" err="1" smtClean="0">
                <a:latin typeface="Arial"/>
              </a:rPr>
              <a:t>mentioned</a:t>
            </a:r>
            <a:r>
              <a:rPr lang="de-DE" sz="1800" b="0" strike="noStrike" spc="-1" baseline="0" dirty="0" smtClean="0">
                <a:latin typeface="Arial"/>
              </a:rPr>
              <a:t> </a:t>
            </a:r>
            <a:r>
              <a:rPr lang="de-DE" sz="1800" b="0" strike="noStrike" spc="-1" baseline="0" dirty="0" err="1" smtClean="0">
                <a:latin typeface="Arial"/>
              </a:rPr>
              <a:t>that</a:t>
            </a:r>
            <a:r>
              <a:rPr lang="de-DE" sz="1800" b="0" strike="noStrike" spc="-1" baseline="0" dirty="0" smtClean="0">
                <a:latin typeface="Arial"/>
              </a:rPr>
              <a:t> </a:t>
            </a:r>
            <a:r>
              <a:rPr lang="de-DE" sz="1800" b="0" strike="noStrike" spc="-1" baseline="0" dirty="0" err="1" smtClean="0">
                <a:latin typeface="Arial"/>
              </a:rPr>
              <a:t>we</a:t>
            </a:r>
            <a:r>
              <a:rPr lang="de-DE" sz="1800" b="0" strike="noStrike" spc="-1" baseline="0" dirty="0" smtClean="0">
                <a:latin typeface="Arial"/>
              </a:rPr>
              <a:t> </a:t>
            </a:r>
            <a:r>
              <a:rPr lang="de-DE" sz="1800" b="0" strike="noStrike" spc="-1" baseline="0" dirty="0" err="1" smtClean="0">
                <a:latin typeface="Arial"/>
              </a:rPr>
              <a:t>utilize</a:t>
            </a:r>
            <a:r>
              <a:rPr lang="de-DE" sz="1800" b="0" strike="noStrike" spc="-1" baseline="0" dirty="0" smtClean="0">
                <a:latin typeface="Arial"/>
              </a:rPr>
              <a:t> </a:t>
            </a:r>
            <a:r>
              <a:rPr lang="de-DE" sz="1800" b="0" strike="noStrike" spc="-1" baseline="0" dirty="0" err="1" smtClean="0">
                <a:latin typeface="Arial"/>
              </a:rPr>
              <a:t>the</a:t>
            </a:r>
            <a:r>
              <a:rPr lang="de-DE" sz="1800" b="0" strike="noStrike" spc="-1" baseline="0" dirty="0" smtClean="0">
                <a:latin typeface="Arial"/>
              </a:rPr>
              <a:t> E-</a:t>
            </a:r>
            <a:r>
              <a:rPr lang="de-DE" sz="1800" b="0" strike="noStrike" spc="-1" baseline="0" dirty="0" err="1" smtClean="0">
                <a:latin typeface="Arial"/>
              </a:rPr>
              <a:t>value</a:t>
            </a:r>
            <a:r>
              <a:rPr lang="de-DE" sz="1800" b="0" strike="noStrike" spc="-1" baseline="0" dirty="0" smtClean="0">
                <a:latin typeface="Arial"/>
              </a:rPr>
              <a:t> </a:t>
            </a:r>
            <a:r>
              <a:rPr lang="de-DE" sz="1800" b="0" strike="noStrike" spc="-1" baseline="0" dirty="0" err="1" smtClean="0">
                <a:latin typeface="Arial"/>
              </a:rPr>
              <a:t>from</a:t>
            </a:r>
            <a:r>
              <a:rPr lang="de-DE" sz="1800" b="0" strike="noStrike" spc="-1" baseline="0" dirty="0" smtClean="0">
                <a:latin typeface="Arial"/>
              </a:rPr>
              <a:t> </a:t>
            </a:r>
            <a:r>
              <a:rPr lang="de-DE" sz="1800" b="0" strike="noStrike" spc="-1" baseline="0" dirty="0" err="1" smtClean="0">
                <a:latin typeface="Arial"/>
              </a:rPr>
              <a:t>the</a:t>
            </a:r>
            <a:r>
              <a:rPr lang="de-DE" sz="1800" b="0" strike="noStrike" spc="-1" baseline="0" dirty="0" smtClean="0">
                <a:latin typeface="Arial"/>
              </a:rPr>
              <a:t> </a:t>
            </a:r>
            <a:r>
              <a:rPr lang="de-DE" sz="1800" b="0" strike="noStrike" spc="-1" baseline="0" dirty="0" err="1" smtClean="0">
                <a:latin typeface="Arial"/>
              </a:rPr>
              <a:t>taxonomy</a:t>
            </a:r>
            <a:r>
              <a:rPr lang="de-DE" sz="1800" b="0" strike="noStrike" spc="-1" baseline="0" dirty="0" smtClean="0">
                <a:latin typeface="Arial"/>
              </a:rPr>
              <a:t> </a:t>
            </a:r>
            <a:r>
              <a:rPr lang="de-DE" sz="1800" b="0" strike="noStrike" spc="-1" baseline="0" dirty="0" err="1" smtClean="0">
                <a:latin typeface="Arial"/>
              </a:rPr>
              <a:t>search</a:t>
            </a:r>
            <a:r>
              <a:rPr lang="de-DE" sz="1800" b="0" strike="noStrike" spc="-1" baseline="0" dirty="0" smtClean="0">
                <a:latin typeface="Arial"/>
              </a:rPr>
              <a:t> </a:t>
            </a:r>
            <a:r>
              <a:rPr lang="de-DE" sz="1800" b="0" strike="noStrike" spc="-1" baseline="0" dirty="0" err="1" smtClean="0">
                <a:latin typeface="Arial"/>
              </a:rPr>
              <a:t>to</a:t>
            </a:r>
            <a:r>
              <a:rPr lang="de-DE" sz="1800" b="0" strike="noStrike" spc="-1" baseline="0" dirty="0" smtClean="0">
                <a:latin typeface="Arial"/>
              </a:rPr>
              <a:t> </a:t>
            </a:r>
            <a:r>
              <a:rPr lang="de-DE" sz="1800" b="0" strike="noStrike" spc="-1" baseline="0" dirty="0" err="1" smtClean="0">
                <a:latin typeface="Arial"/>
              </a:rPr>
              <a:t>define</a:t>
            </a:r>
            <a:r>
              <a:rPr lang="de-DE" sz="1800" b="0" strike="noStrike" spc="-1" baseline="0" dirty="0" smtClean="0">
                <a:latin typeface="Arial"/>
              </a:rPr>
              <a:t> </a:t>
            </a:r>
            <a:r>
              <a:rPr lang="de-DE" sz="1800" b="0" strike="noStrike" spc="-1" baseline="0" dirty="0" err="1" smtClean="0">
                <a:latin typeface="Arial"/>
              </a:rPr>
              <a:t>significance</a:t>
            </a:r>
            <a:r>
              <a:rPr lang="de-DE" sz="1800" b="0" strike="noStrike" spc="-1" baseline="0" dirty="0" smtClean="0">
                <a:latin typeface="Arial"/>
              </a:rPr>
              <a:t>.</a:t>
            </a:r>
          </a:p>
          <a:p>
            <a:pPr marL="285750" indent="-285750">
              <a:lnSpc>
                <a:spcPct val="100000"/>
              </a:lnSpc>
              <a:buFontTx/>
              <a:buChar char="-"/>
              <a:tabLst>
                <a:tab pos="0" algn="l"/>
              </a:tabLst>
            </a:pPr>
            <a:r>
              <a:rPr lang="de-DE" sz="1800" b="0" strike="noStrike" spc="-1" baseline="0" dirty="0" err="1" smtClean="0">
                <a:latin typeface="Arial"/>
              </a:rPr>
              <a:t>Here</a:t>
            </a:r>
            <a:r>
              <a:rPr lang="de-DE" sz="1800" b="0" strike="noStrike" spc="-1" baseline="0" dirty="0" smtClean="0">
                <a:latin typeface="Arial"/>
              </a:rPr>
              <a:t> I </a:t>
            </a:r>
            <a:r>
              <a:rPr lang="de-DE" sz="1800" b="0" strike="noStrike" spc="-1" baseline="0" dirty="0" err="1" smtClean="0">
                <a:latin typeface="Arial"/>
              </a:rPr>
              <a:t>ued</a:t>
            </a:r>
            <a:r>
              <a:rPr lang="de-DE" sz="1800" b="0" strike="noStrike" spc="-1" baseline="0" dirty="0" smtClean="0">
                <a:latin typeface="Arial"/>
              </a:rPr>
              <a:t> a </a:t>
            </a:r>
            <a:r>
              <a:rPr lang="de-DE" sz="1800" b="0" strike="noStrike" spc="-1" baseline="0" dirty="0" err="1" smtClean="0">
                <a:latin typeface="Arial"/>
              </a:rPr>
              <a:t>cutoff</a:t>
            </a:r>
            <a:r>
              <a:rPr lang="de-DE" sz="1800" b="0" strike="noStrike" spc="-1" baseline="0" dirty="0" smtClean="0">
                <a:latin typeface="Arial"/>
              </a:rPr>
              <a:t> </a:t>
            </a:r>
            <a:r>
              <a:rPr lang="de-DE" sz="1800" b="0" strike="noStrike" spc="-1" baseline="0" dirty="0" err="1" smtClean="0">
                <a:latin typeface="Arial"/>
              </a:rPr>
              <a:t>of</a:t>
            </a:r>
            <a:r>
              <a:rPr lang="de-DE" sz="1800" b="0" strike="noStrike" spc="-1" baseline="0" dirty="0" smtClean="0">
                <a:latin typeface="Arial"/>
              </a:rPr>
              <a:t> 1e-5.</a:t>
            </a:r>
            <a:endParaRPr lang="en-US" sz="1800" b="1" strike="noStrike" spc="-1" dirty="0">
              <a:latin typeface="Arial"/>
            </a:endParaRPr>
          </a:p>
        </p:txBody>
      </p:sp>
      <p:sp>
        <p:nvSpPr>
          <p:cNvPr id="317" name="PlaceHolder 3"/>
          <p:cNvSpPr>
            <a:spLocks noGrp="1"/>
          </p:cNvSpPr>
          <p:nvPr>
            <p:ph type="sldNum" idx="4"/>
          </p:nvPr>
        </p:nvSpPr>
        <p:spPr>
          <a:xfrm>
            <a:off x="4278960" y="10157400"/>
            <a:ext cx="3268080" cy="521640"/>
          </a:xfrm>
          <a:prstGeom prst="rect">
            <a:avLst/>
          </a:prstGeom>
          <a:noFill/>
          <a:ln w="0">
            <a:noFill/>
          </a:ln>
        </p:spPr>
        <p:txBody>
          <a:bodyPr lIns="0" tIns="0" rIns="0" bIns="0" anchor="b">
            <a:noAutofit/>
          </a:bodyPr>
          <a:lstStyle>
            <a:lvl1pPr algn="r">
              <a:lnSpc>
                <a:spcPct val="100000"/>
              </a:lnSpc>
              <a:buNone/>
              <a:tabLst>
                <a:tab pos="0" algn="l"/>
              </a:tabLst>
              <a:defRPr lang="en-US" sz="1400" b="0" strike="noStrike" spc="-1">
                <a:solidFill>
                  <a:srgbClr val="000000"/>
                </a:solidFill>
                <a:latin typeface="Times New Roman"/>
                <a:ea typeface="+mn-ea"/>
              </a:defRPr>
            </a:lvl1pPr>
          </a:lstStyle>
          <a:p>
            <a:pPr algn="r">
              <a:lnSpc>
                <a:spcPct val="100000"/>
              </a:lnSpc>
              <a:buNone/>
              <a:tabLst>
                <a:tab pos="0" algn="l"/>
              </a:tabLst>
            </a:pPr>
            <a:fld id="{1BAD9B5A-2D55-4D1C-B4E5-7BA223C3500A}" type="slidenum">
              <a:rPr lang="en-US" sz="1400" b="0" strike="noStrike" spc="-1">
                <a:solidFill>
                  <a:srgbClr val="000000"/>
                </a:solidFill>
                <a:latin typeface="Times New Roman"/>
                <a:ea typeface="+mn-ea"/>
              </a:rPr>
              <a:t>13</a:t>
            </a:fld>
            <a:endParaRPr lang="en-US" sz="1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noRot="1" noChangeAspect="1"/>
          </p:cNvSpPr>
          <p:nvPr>
            <p:ph type="sldImg"/>
          </p:nvPr>
        </p:nvSpPr>
        <p:spPr>
          <a:xfrm>
            <a:off x="-1800" y="811080"/>
            <a:ext cx="0" cy="0"/>
          </a:xfrm>
          <a:prstGeom prst="rect">
            <a:avLst/>
          </a:prstGeom>
          <a:ln w="0">
            <a:noFill/>
          </a:ln>
        </p:spPr>
      </p:sp>
      <p:sp>
        <p:nvSpPr>
          <p:cNvPr id="319" name="PlaceHolder 2"/>
          <p:cNvSpPr>
            <a:spLocks noGrp="1"/>
          </p:cNvSpPr>
          <p:nvPr>
            <p:ph type="body"/>
          </p:nvPr>
        </p:nvSpPr>
        <p:spPr>
          <a:xfrm>
            <a:off x="756000" y="5078520"/>
            <a:ext cx="6035040" cy="4798440"/>
          </a:xfrm>
          <a:prstGeom prst="rect">
            <a:avLst/>
          </a:prstGeom>
          <a:noFill/>
          <a:ln w="0">
            <a:noFill/>
          </a:ln>
        </p:spPr>
        <p:txBody>
          <a:bodyPr lIns="0" tIns="0" rIns="0" bIns="0" anchor="t">
            <a:noAutofit/>
          </a:bodyPr>
          <a:lstStyle/>
          <a:p>
            <a:pPr marL="216000" indent="-216000">
              <a:lnSpc>
                <a:spcPct val="100000"/>
              </a:lnSpc>
              <a:buNone/>
              <a:tabLst>
                <a:tab pos="0" algn="l"/>
              </a:tabLst>
            </a:pPr>
            <a:endParaRPr lang="en-US" sz="2000" b="0" strike="noStrike" spc="-1" dirty="0">
              <a:latin typeface="Arial"/>
            </a:endParaRPr>
          </a:p>
          <a:p>
            <a:pPr marL="216000" indent="-216000">
              <a:lnSpc>
                <a:spcPct val="100000"/>
              </a:lnSpc>
              <a:buNone/>
              <a:tabLst>
                <a:tab pos="0" algn="l"/>
              </a:tabLst>
            </a:pPr>
            <a:r>
              <a:rPr lang="de-DE" sz="2000" b="0" strike="noStrike" spc="-1" dirty="0" err="1" smtClean="0">
                <a:latin typeface="Arial"/>
              </a:rPr>
              <a:t>If</a:t>
            </a:r>
            <a:r>
              <a:rPr lang="de-DE" sz="2000" b="0" strike="noStrike" spc="-1" dirty="0" smtClean="0">
                <a:latin typeface="Arial"/>
              </a:rPr>
              <a:t> </a:t>
            </a:r>
            <a:r>
              <a:rPr lang="de-DE" sz="2000" b="0" strike="noStrike" spc="-1" dirty="0" err="1" smtClean="0">
                <a:latin typeface="Arial"/>
              </a:rPr>
              <a:t>we</a:t>
            </a:r>
            <a:r>
              <a:rPr lang="de-DE" sz="2000" b="0" strike="noStrike" spc="-1" baseline="0" dirty="0" smtClean="0">
                <a:latin typeface="Arial"/>
              </a:rPr>
              <a:t> </a:t>
            </a:r>
            <a:r>
              <a:rPr lang="de-DE" sz="2000" b="0" strike="noStrike" spc="-1" baseline="0" dirty="0" err="1" smtClean="0">
                <a:latin typeface="Arial"/>
              </a:rPr>
              <a:t>look</a:t>
            </a:r>
            <a:r>
              <a:rPr lang="de-DE" sz="2000" b="0" strike="noStrike" spc="-1" baseline="0" dirty="0" smtClean="0">
                <a:latin typeface="Arial"/>
              </a:rPr>
              <a:t> </a:t>
            </a:r>
            <a:r>
              <a:rPr lang="de-DE" sz="2000" b="0" strike="noStrike" spc="-1" baseline="0" dirty="0" err="1" smtClean="0">
                <a:latin typeface="Arial"/>
              </a:rPr>
              <a:t>only</a:t>
            </a:r>
            <a:r>
              <a:rPr lang="de-DE" sz="2000" b="0" strike="noStrike" spc="-1" baseline="0" dirty="0" smtClean="0">
                <a:latin typeface="Arial"/>
              </a:rPr>
              <a:t>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significant</a:t>
            </a:r>
            <a:r>
              <a:rPr lang="de-DE" sz="2000" b="0" strike="noStrike" spc="-1" baseline="0" dirty="0" smtClean="0">
                <a:latin typeface="Arial"/>
              </a:rPr>
              <a:t> </a:t>
            </a:r>
            <a:r>
              <a:rPr lang="de-DE" sz="2000" b="0" strike="noStrike" spc="-1" baseline="0" dirty="0" err="1" smtClean="0">
                <a:latin typeface="Arial"/>
              </a:rPr>
              <a:t>hits</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342900" indent="-342900">
              <a:lnSpc>
                <a:spcPct val="100000"/>
              </a:lnSpc>
              <a:buFontTx/>
              <a:buChar char="-"/>
              <a:tabLst>
                <a:tab pos="0" algn="l"/>
              </a:tabLst>
            </a:pPr>
            <a:r>
              <a:rPr lang="de-DE" sz="2000" b="1" strike="noStrike" spc="-1" baseline="0" dirty="0" err="1" smtClean="0">
                <a:latin typeface="Arial"/>
              </a:rPr>
              <a:t>Only</a:t>
            </a:r>
            <a:r>
              <a:rPr lang="de-DE" sz="2000" b="1" strike="noStrike" spc="-1" baseline="0" dirty="0" smtClean="0">
                <a:latin typeface="Arial"/>
              </a:rPr>
              <a:t> large DNA </a:t>
            </a:r>
            <a:r>
              <a:rPr lang="de-DE" sz="2000" b="1" strike="noStrike" spc="-1" baseline="0" dirty="0" err="1" smtClean="0">
                <a:latin typeface="Arial"/>
              </a:rPr>
              <a:t>and</a:t>
            </a:r>
            <a:r>
              <a:rPr lang="de-DE" sz="2000" b="1" strike="noStrike" spc="-1" baseline="0" dirty="0" smtClean="0">
                <a:latin typeface="Arial"/>
              </a:rPr>
              <a:t> RNA </a:t>
            </a:r>
            <a:r>
              <a:rPr lang="de-DE" sz="2000" b="1" strike="noStrike" spc="-1" baseline="0" dirty="0" err="1" smtClean="0">
                <a:latin typeface="Arial"/>
              </a:rPr>
              <a:t>viruses</a:t>
            </a:r>
            <a:r>
              <a:rPr lang="de-DE" sz="2000" b="1" strike="noStrike" spc="-1" baseline="0" dirty="0" smtClean="0">
                <a:latin typeface="Arial"/>
              </a:rPr>
              <a:t> </a:t>
            </a:r>
            <a:r>
              <a:rPr lang="de-DE" sz="2000" b="1" strike="noStrike" spc="-1" baseline="0" dirty="0" err="1" smtClean="0">
                <a:latin typeface="Arial"/>
              </a:rPr>
              <a:t>returned</a:t>
            </a:r>
            <a:r>
              <a:rPr lang="de-DE" sz="2000" b="1" strike="noStrike" spc="-1" baseline="0" dirty="0" smtClean="0">
                <a:latin typeface="Arial"/>
              </a:rPr>
              <a:t> </a:t>
            </a:r>
            <a:r>
              <a:rPr lang="de-DE" sz="2000" b="1" strike="noStrike" spc="-1" baseline="0" dirty="0" err="1" smtClean="0">
                <a:latin typeface="Arial"/>
              </a:rPr>
              <a:t>any</a:t>
            </a:r>
            <a:r>
              <a:rPr lang="de-DE" sz="2000" b="1" strike="noStrike" spc="-1" baseline="0" dirty="0" smtClean="0">
                <a:latin typeface="Arial"/>
              </a:rPr>
              <a:t> </a:t>
            </a:r>
            <a:r>
              <a:rPr lang="de-DE" sz="2000" b="1" strike="noStrike" spc="-1" baseline="0" dirty="0" err="1" smtClean="0">
                <a:latin typeface="Arial"/>
              </a:rPr>
              <a:t>significant</a:t>
            </a:r>
            <a:r>
              <a:rPr lang="de-DE" sz="2000" b="1" strike="noStrike" spc="-1" baseline="0" dirty="0" smtClean="0">
                <a:latin typeface="Arial"/>
              </a:rPr>
              <a:t> </a:t>
            </a:r>
            <a:r>
              <a:rPr lang="de-DE" sz="2000" b="1" strike="noStrike" spc="-1" baseline="0" dirty="0" err="1" smtClean="0">
                <a:latin typeface="Arial"/>
              </a:rPr>
              <a:t>hit</a:t>
            </a:r>
            <a:r>
              <a:rPr lang="de-DE" sz="2000" b="0" strike="noStrike" spc="-1" baseline="0" dirty="0" err="1" smtClean="0">
                <a:latin typeface="Arial"/>
              </a:rPr>
              <a:t>s</a:t>
            </a:r>
            <a:r>
              <a:rPr lang="de-DE" sz="2000" b="0" strike="noStrike" spc="-1" baseline="0" dirty="0" smtClean="0">
                <a:latin typeface="Arial"/>
              </a:rPr>
              <a:t>, but</a:t>
            </a:r>
          </a:p>
          <a:p>
            <a:pPr marL="342900" indent="-342900">
              <a:lnSpc>
                <a:spcPct val="100000"/>
              </a:lnSpc>
              <a:buFontTx/>
              <a:buChar char="-"/>
              <a:tabLst>
                <a:tab pos="0" algn="l"/>
              </a:tabLst>
            </a:pPr>
            <a:r>
              <a:rPr lang="de-DE" sz="2000" b="0" strike="noStrike" spc="-1" baseline="0" dirty="0" err="1" smtClean="0">
                <a:latin typeface="Arial"/>
              </a:rPr>
              <a:t>Only</a:t>
            </a:r>
            <a:r>
              <a:rPr lang="de-DE" sz="2000" b="0" strike="noStrike" spc="-1" baseline="0" dirty="0" smtClean="0">
                <a:latin typeface="Arial"/>
              </a:rPr>
              <a:t> </a:t>
            </a:r>
            <a:r>
              <a:rPr lang="de-DE" sz="2000" b="0" strike="noStrike" spc="-1" baseline="0" dirty="0" err="1" smtClean="0">
                <a:latin typeface="Arial"/>
              </a:rPr>
              <a:t>for</a:t>
            </a:r>
            <a:r>
              <a:rPr lang="de-DE" sz="2000" b="0" strike="noStrike" spc="-1" baseline="0" dirty="0" smtClean="0">
                <a:latin typeface="Arial"/>
              </a:rPr>
              <a:t> </a:t>
            </a:r>
            <a:r>
              <a:rPr lang="de-DE" sz="2000" b="0" strike="noStrike" spc="-1" baseline="0" dirty="0" err="1" smtClean="0">
                <a:latin typeface="Arial"/>
              </a:rPr>
              <a:t>contigs</a:t>
            </a:r>
            <a:r>
              <a:rPr lang="de-DE" sz="2000" b="0" strike="noStrike" spc="-1" baseline="0" dirty="0" smtClean="0">
                <a:latin typeface="Arial"/>
              </a:rPr>
              <a:t> </a:t>
            </a:r>
            <a:r>
              <a:rPr lang="de-DE" sz="2000" b="0" strike="noStrike" spc="-1" baseline="0" dirty="0" err="1" smtClean="0">
                <a:latin typeface="Arial"/>
              </a:rPr>
              <a:t>aligning</a:t>
            </a:r>
            <a:r>
              <a:rPr lang="de-DE" sz="2000" b="0" strike="noStrike" spc="-1" baseline="0" dirty="0" smtClean="0">
                <a:latin typeface="Arial"/>
              </a:rPr>
              <a:t> </a:t>
            </a:r>
            <a:r>
              <a:rPr lang="de-DE" sz="2000" b="0" strike="noStrike" spc="-1" baseline="0" dirty="0" err="1" smtClean="0">
                <a:latin typeface="Arial"/>
              </a:rPr>
              <a:t>to</a:t>
            </a:r>
            <a:r>
              <a:rPr lang="de-DE" sz="2000" b="0" strike="noStrike" spc="-1" baseline="0" dirty="0" smtClean="0">
                <a:latin typeface="Arial"/>
              </a:rPr>
              <a:t> 6 </a:t>
            </a:r>
            <a:r>
              <a:rPr lang="de-DE" sz="2000" b="0" strike="noStrike" spc="-1" baseline="0" dirty="0" err="1" smtClean="0">
                <a:latin typeface="Arial"/>
              </a:rPr>
              <a:t>families</a:t>
            </a:r>
            <a:r>
              <a:rPr lang="de-DE" sz="2000" b="0" strike="noStrike" spc="-1" baseline="0" dirty="0" smtClean="0">
                <a:latin typeface="Arial"/>
              </a:rPr>
              <a:t> </a:t>
            </a:r>
            <a:r>
              <a:rPr lang="de-DE" sz="2000" b="0" strike="noStrike" spc="-1" baseline="0" dirty="0" err="1" smtClean="0">
                <a:latin typeface="Arial"/>
              </a:rPr>
              <a:t>with</a:t>
            </a:r>
            <a:r>
              <a:rPr lang="de-DE" sz="2000" b="0" strike="noStrike" spc="-1" baseline="0" dirty="0" smtClean="0">
                <a:latin typeface="Arial"/>
              </a:rPr>
              <a:t> a </a:t>
            </a:r>
            <a:r>
              <a:rPr lang="de-DE" sz="2000" b="0" strike="noStrike" spc="-1" baseline="0" dirty="0" err="1" smtClean="0">
                <a:latin typeface="Arial"/>
              </a:rPr>
              <a:t>maximum</a:t>
            </a:r>
            <a:r>
              <a:rPr lang="de-DE" sz="2000" b="0" strike="noStrike" spc="-1" baseline="0" dirty="0" smtClean="0">
                <a:latin typeface="Arial"/>
              </a:rPr>
              <a:t> </a:t>
            </a:r>
            <a:r>
              <a:rPr lang="de-DE" sz="2000" b="0" strike="noStrike" spc="-1" baseline="0" dirty="0" err="1" smtClean="0">
                <a:latin typeface="Arial"/>
              </a:rPr>
              <a:t>number</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a:t>
            </a:r>
            <a:r>
              <a:rPr lang="de-DE" sz="2000" b="0" strike="noStrike" spc="-1" baseline="0" dirty="0" err="1" smtClean="0">
                <a:latin typeface="Arial"/>
              </a:rPr>
              <a:t>datasets</a:t>
            </a:r>
            <a:r>
              <a:rPr lang="de-DE" sz="2000" b="0" strike="noStrike" spc="-1" baseline="0" dirty="0" smtClean="0">
                <a:latin typeface="Arial"/>
              </a:rPr>
              <a:t> </a:t>
            </a:r>
            <a:r>
              <a:rPr lang="de-DE" sz="2000" b="0" strike="noStrike" spc="-1" baseline="0" dirty="0" err="1" smtClean="0">
                <a:latin typeface="Arial"/>
              </a:rPr>
              <a:t>being</a:t>
            </a:r>
            <a:r>
              <a:rPr lang="de-DE" sz="2000" b="0" strike="noStrike" spc="-1" baseline="0" dirty="0" smtClean="0">
                <a:latin typeface="Arial"/>
              </a:rPr>
              <a:t> 11.</a:t>
            </a:r>
          </a:p>
          <a:p>
            <a:pPr marL="342900" indent="-342900">
              <a:lnSpc>
                <a:spcPct val="100000"/>
              </a:lnSpc>
              <a:buFontTx/>
              <a:buChar char="-"/>
              <a:tabLst>
                <a:tab pos="0" algn="l"/>
              </a:tabLst>
            </a:pPr>
            <a:r>
              <a:rPr lang="de-DE" sz="2000" b="0" strike="noStrike" spc="-1" baseline="0" dirty="0" err="1" smtClean="0">
                <a:latin typeface="Arial"/>
              </a:rPr>
              <a:t>Meaning</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find </a:t>
            </a:r>
            <a:r>
              <a:rPr lang="de-DE" sz="2000" b="0" strike="noStrike" spc="-1" baseline="0" dirty="0" err="1" smtClean="0">
                <a:latin typeface="Arial"/>
              </a:rPr>
              <a:t>significant</a:t>
            </a:r>
            <a:r>
              <a:rPr lang="de-DE" sz="2000" b="0" strike="noStrike" spc="-1" baseline="0" dirty="0" smtClean="0">
                <a:latin typeface="Arial"/>
              </a:rPr>
              <a:t> </a:t>
            </a:r>
            <a:r>
              <a:rPr lang="de-DE" sz="2000" b="0" strike="noStrike" spc="-1" baseline="0" dirty="0" err="1" smtClean="0">
                <a:latin typeface="Arial"/>
              </a:rPr>
              <a:t>hist</a:t>
            </a:r>
            <a:r>
              <a:rPr lang="de-DE" sz="2000" b="0" strike="noStrike" spc="-1" baseline="0" dirty="0" smtClean="0">
                <a:latin typeface="Arial"/>
              </a:rPr>
              <a:t> </a:t>
            </a:r>
            <a:r>
              <a:rPr lang="de-DE" sz="2000" b="0" strike="noStrike" spc="-1" baseline="0" dirty="0" err="1" smtClean="0">
                <a:latin typeface="Arial"/>
              </a:rPr>
              <a:t>only</a:t>
            </a:r>
            <a:r>
              <a:rPr lang="de-DE" sz="2000" b="0" strike="noStrike" spc="-1" baseline="0" dirty="0" smtClean="0">
                <a:latin typeface="Arial"/>
              </a:rPr>
              <a:t> in a </a:t>
            </a:r>
            <a:r>
              <a:rPr lang="de-DE" sz="2000" b="0" strike="noStrike" spc="-1" baseline="0" dirty="0" err="1" smtClean="0">
                <a:latin typeface="Arial"/>
              </a:rPr>
              <a:t>small</a:t>
            </a:r>
            <a:r>
              <a:rPr lang="de-DE" sz="2000" b="0" strike="noStrike" spc="-1" baseline="0" dirty="0" smtClean="0">
                <a:latin typeface="Arial"/>
              </a:rPr>
              <a:t> </a:t>
            </a:r>
            <a:r>
              <a:rPr lang="de-DE" sz="2000" b="0" strike="noStrike" spc="-1" baseline="0" dirty="0" err="1" smtClean="0">
                <a:latin typeface="Arial"/>
              </a:rPr>
              <a:t>portion</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a:t>
            </a:r>
            <a:r>
              <a:rPr lang="de-DE" sz="2000" b="0" strike="noStrike" spc="-1" baseline="0" dirty="0" err="1" smtClean="0">
                <a:latin typeface="Arial"/>
              </a:rPr>
              <a:t>data</a:t>
            </a:r>
            <a:r>
              <a:rPr lang="de-DE" sz="2000" b="0" strike="noStrike" spc="-1" baseline="0" dirty="0" smtClean="0">
                <a:latin typeface="Arial"/>
              </a:rPr>
              <a:t>.</a:t>
            </a:r>
          </a:p>
          <a:p>
            <a:pPr marL="342900" indent="-342900">
              <a:lnSpc>
                <a:spcPct val="100000"/>
              </a:lnSpc>
              <a:buFontTx/>
              <a:buChar char="-"/>
              <a:tabLst>
                <a:tab pos="0" algn="l"/>
              </a:tabLst>
            </a:pPr>
            <a:r>
              <a:rPr lang="de-DE" sz="2000" b="0" strike="noStrike" spc="-1" baseline="0" dirty="0" smtClean="0">
                <a:latin typeface="Arial"/>
              </a:rPr>
              <a:t>The </a:t>
            </a:r>
            <a:r>
              <a:rPr lang="de-DE" sz="2000" b="0" strike="noStrike" spc="-1" baseline="0" dirty="0" err="1" smtClean="0">
                <a:latin typeface="Arial"/>
              </a:rPr>
              <a:t>reads</a:t>
            </a:r>
            <a:r>
              <a:rPr lang="de-DE" sz="2000" b="0" strike="noStrike" spc="-1" baseline="0" dirty="0" smtClean="0">
                <a:latin typeface="Arial"/>
              </a:rPr>
              <a:t> </a:t>
            </a:r>
            <a:r>
              <a:rPr lang="de-DE" sz="2000" b="0" strike="noStrike" spc="-1" baseline="0" dirty="0" err="1" smtClean="0">
                <a:latin typeface="Arial"/>
              </a:rPr>
              <a:t>coverage</a:t>
            </a:r>
            <a:r>
              <a:rPr lang="de-DE" sz="2000" b="0" strike="noStrike" spc="-1" baseline="0" dirty="0" smtClean="0">
                <a:latin typeface="Arial"/>
              </a:rPr>
              <a:t> was also </a:t>
            </a:r>
            <a:r>
              <a:rPr lang="de-DE" sz="2000" b="0" strike="noStrike" spc="-1" baseline="0" dirty="0" err="1" smtClean="0">
                <a:latin typeface="Arial"/>
              </a:rPr>
              <a:t>small</a:t>
            </a:r>
            <a:r>
              <a:rPr lang="de-DE" sz="2000" b="0" strike="noStrike" spc="-1" baseline="0" dirty="0" smtClean="0">
                <a:latin typeface="Arial"/>
              </a:rPr>
              <a:t>, </a:t>
            </a:r>
            <a:r>
              <a:rPr lang="de-DE" sz="2000" b="0" strike="noStrike" spc="-1" baseline="0" dirty="0" err="1" smtClean="0">
                <a:latin typeface="Arial"/>
              </a:rPr>
              <a:t>with</a:t>
            </a:r>
            <a:r>
              <a:rPr lang="de-DE" sz="2000" b="0" strike="noStrike" spc="-1" baseline="0" dirty="0" smtClean="0">
                <a:latin typeface="Arial"/>
              </a:rPr>
              <a:t> a </a:t>
            </a:r>
            <a:r>
              <a:rPr lang="de-DE" sz="2000" b="0" strike="noStrike" spc="-1" baseline="0" dirty="0" err="1" smtClean="0">
                <a:latin typeface="Arial"/>
              </a:rPr>
              <a:t>maximum</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36 </a:t>
            </a:r>
            <a:r>
              <a:rPr lang="de-DE" sz="2000" b="0" strike="noStrike" spc="-1" baseline="0" dirty="0" err="1" smtClean="0">
                <a:latin typeface="Arial"/>
              </a:rPr>
              <a:t>reads</a:t>
            </a:r>
            <a:r>
              <a:rPr lang="de-DE" sz="2000" b="0" strike="noStrike" spc="-1" baseline="0" dirty="0" smtClean="0">
                <a:latin typeface="Arial"/>
              </a:rPr>
              <a:t> </a:t>
            </a:r>
            <a:r>
              <a:rPr lang="de-DE" sz="2000" b="0" strike="noStrike" spc="-1" baseline="0" dirty="0" err="1" smtClean="0">
                <a:latin typeface="Arial"/>
              </a:rPr>
              <a:t>for</a:t>
            </a:r>
            <a:r>
              <a:rPr lang="de-DE" sz="2000" b="0" strike="noStrike" spc="-1" baseline="0" dirty="0" smtClean="0">
                <a:latin typeface="Arial"/>
              </a:rPr>
              <a:t> RNA </a:t>
            </a:r>
            <a:r>
              <a:rPr lang="de-DE" sz="2000" b="0" strike="noStrike" spc="-1" baseline="0" dirty="0" err="1" smtClean="0">
                <a:latin typeface="Arial"/>
              </a:rPr>
              <a:t>víruses</a:t>
            </a:r>
            <a:endParaRPr lang="de-DE" sz="2000" b="0" strike="noStrike" spc="-1" baseline="0" dirty="0" smtClean="0">
              <a:latin typeface="Arial"/>
            </a:endParaRPr>
          </a:p>
          <a:p>
            <a:pPr marL="342900" indent="-342900">
              <a:lnSpc>
                <a:spcPct val="100000"/>
              </a:lnSpc>
              <a:buFontTx/>
              <a:buChar char="-"/>
              <a:tabLst>
                <a:tab pos="0" algn="l"/>
              </a:tabLst>
            </a:pPr>
            <a:r>
              <a:rPr lang="de-DE" sz="2000" b="0" strike="noStrike" spc="-1" baseline="0" dirty="0" err="1" smtClean="0">
                <a:latin typeface="Arial"/>
              </a:rPr>
              <a:t>And</a:t>
            </a:r>
            <a:r>
              <a:rPr lang="de-DE" sz="2000" b="0" strike="noStrike" spc="-1" baseline="0" dirty="0" smtClean="0">
                <a:latin typeface="Arial"/>
              </a:rPr>
              <a:t> 23 </a:t>
            </a:r>
            <a:r>
              <a:rPr lang="de-DE" sz="2000" b="0" strike="noStrike" spc="-1" baseline="0" dirty="0" err="1" smtClean="0">
                <a:latin typeface="Arial"/>
              </a:rPr>
              <a:t>for</a:t>
            </a:r>
            <a:r>
              <a:rPr lang="de-DE" sz="2000" b="0" strike="noStrike" spc="-1" baseline="0" dirty="0" smtClean="0">
                <a:latin typeface="Arial"/>
              </a:rPr>
              <a:t> large DNA</a:t>
            </a:r>
          </a:p>
          <a:p>
            <a:pPr marL="342900" indent="-342900">
              <a:lnSpc>
                <a:spcPct val="100000"/>
              </a:lnSpc>
              <a:buFontTx/>
              <a:buChar char="-"/>
              <a:tabLst>
                <a:tab pos="0" algn="l"/>
              </a:tabLst>
            </a:pPr>
            <a:r>
              <a:rPr lang="de-DE" sz="2000" b="0" strike="noStrike" spc="-1" baseline="0" dirty="0" err="1" smtClean="0">
                <a:latin typeface="Arial"/>
              </a:rPr>
              <a:t>Those</a:t>
            </a:r>
            <a:r>
              <a:rPr lang="de-DE" sz="2000" b="0" strike="noStrike" spc="-1" baseline="0" dirty="0" smtClean="0">
                <a:latin typeface="Arial"/>
              </a:rPr>
              <a:t> </a:t>
            </a:r>
            <a:r>
              <a:rPr lang="de-DE" sz="2000" b="0" strike="noStrike" spc="-1" baseline="0" dirty="0" err="1" smtClean="0">
                <a:latin typeface="Arial"/>
              </a:rPr>
              <a:t>micor-contigs</a:t>
            </a:r>
            <a:r>
              <a:rPr lang="de-DE" sz="2000" b="0" strike="noStrike" spc="-1" baseline="0" dirty="0" smtClean="0">
                <a:latin typeface="Arial"/>
              </a:rPr>
              <a:t> </a:t>
            </a:r>
            <a:r>
              <a:rPr lang="de-DE" sz="2000" b="0" strike="noStrike" spc="-1" baseline="0" dirty="0" err="1" smtClean="0">
                <a:latin typeface="Arial"/>
              </a:rPr>
              <a:t>had</a:t>
            </a:r>
            <a:r>
              <a:rPr lang="de-DE" sz="2000" b="0" strike="noStrike" spc="-1" baseline="0" dirty="0" smtClean="0">
                <a:latin typeface="Arial"/>
              </a:rPr>
              <a:t> a high </a:t>
            </a:r>
            <a:r>
              <a:rPr lang="de-DE" sz="2000" b="0" strike="noStrike" spc="-1" baseline="0" dirty="0" err="1" smtClean="0">
                <a:latin typeface="Arial"/>
              </a:rPr>
              <a:t>similariyt</a:t>
            </a:r>
            <a:r>
              <a:rPr lang="de-DE" sz="2000" b="0" strike="noStrike" spc="-1" baseline="0" dirty="0" smtClean="0">
                <a:latin typeface="Arial"/>
              </a:rPr>
              <a:t> </a:t>
            </a:r>
            <a:r>
              <a:rPr lang="de-DE" sz="2000" b="0" strike="noStrike" spc="-1" baseline="0" dirty="0" err="1" smtClean="0">
                <a:latin typeface="Arial"/>
              </a:rPr>
              <a:t>with</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closest</a:t>
            </a:r>
            <a:r>
              <a:rPr lang="de-DE" sz="2000" b="0" strike="noStrike" spc="-1" baseline="0" dirty="0" smtClean="0">
                <a:latin typeface="Arial"/>
              </a:rPr>
              <a:t> </a:t>
            </a:r>
            <a:r>
              <a:rPr lang="de-DE" sz="2000" b="0" strike="noStrike" spc="-1" baseline="0" dirty="0" err="1" smtClean="0">
                <a:latin typeface="Arial"/>
              </a:rPr>
              <a:t>virus</a:t>
            </a:r>
            <a:r>
              <a:rPr lang="de-DE" sz="2000" b="0" strike="noStrike" spc="-1" baseline="0" dirty="0" smtClean="0">
                <a:latin typeface="Arial"/>
              </a:rPr>
              <a:t>.</a:t>
            </a:r>
          </a:p>
        </p:txBody>
      </p:sp>
      <p:sp>
        <p:nvSpPr>
          <p:cNvPr id="320" name="PlaceHolder 3"/>
          <p:cNvSpPr>
            <a:spLocks noGrp="1"/>
          </p:cNvSpPr>
          <p:nvPr>
            <p:ph type="sldNum" idx="5"/>
          </p:nvPr>
        </p:nvSpPr>
        <p:spPr>
          <a:xfrm>
            <a:off x="4278960" y="10157400"/>
            <a:ext cx="3268080" cy="521640"/>
          </a:xfrm>
          <a:prstGeom prst="rect">
            <a:avLst/>
          </a:prstGeom>
          <a:noFill/>
          <a:ln w="0">
            <a:noFill/>
          </a:ln>
        </p:spPr>
        <p:txBody>
          <a:bodyPr lIns="0" tIns="0" rIns="0" bIns="0" anchor="b">
            <a:noAutofit/>
          </a:bodyPr>
          <a:lstStyle>
            <a:lvl1pPr algn="r">
              <a:lnSpc>
                <a:spcPct val="100000"/>
              </a:lnSpc>
              <a:buNone/>
              <a:tabLst>
                <a:tab pos="0" algn="l"/>
              </a:tabLst>
              <a:defRPr lang="en-US" sz="1400" b="0" strike="noStrike" spc="-1">
                <a:solidFill>
                  <a:srgbClr val="000000"/>
                </a:solidFill>
                <a:latin typeface="Times New Roman"/>
                <a:ea typeface="+mn-ea"/>
              </a:defRPr>
            </a:lvl1pPr>
          </a:lstStyle>
          <a:p>
            <a:pPr algn="r">
              <a:lnSpc>
                <a:spcPct val="100000"/>
              </a:lnSpc>
              <a:buNone/>
              <a:tabLst>
                <a:tab pos="0" algn="l"/>
              </a:tabLst>
            </a:pPr>
            <a:fld id="{EF592AD4-F01E-49C6-A484-900CBECAF169}" type="slidenum">
              <a:rPr lang="en-US" sz="1400" b="0" strike="noStrike" spc="-1">
                <a:solidFill>
                  <a:srgbClr val="000000"/>
                </a:solidFill>
                <a:latin typeface="Times New Roman"/>
                <a:ea typeface="+mn-ea"/>
              </a:rPr>
              <a:t>14</a:t>
            </a:fld>
            <a:endParaRPr lang="en-US" sz="14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noRot="1" noChangeAspect="1"/>
          </p:cNvSpPr>
          <p:nvPr>
            <p:ph type="sldImg"/>
          </p:nvPr>
        </p:nvSpPr>
        <p:spPr>
          <a:xfrm>
            <a:off x="-1800" y="811080"/>
            <a:ext cx="0" cy="0"/>
          </a:xfrm>
          <a:prstGeom prst="rect">
            <a:avLst/>
          </a:prstGeom>
          <a:ln w="0">
            <a:noFill/>
          </a:ln>
        </p:spPr>
      </p:sp>
      <p:sp>
        <p:nvSpPr>
          <p:cNvPr id="322" name="PlaceHolder 2"/>
          <p:cNvSpPr>
            <a:spLocks noGrp="1"/>
          </p:cNvSpPr>
          <p:nvPr>
            <p:ph type="body"/>
          </p:nvPr>
        </p:nvSpPr>
        <p:spPr>
          <a:xfrm>
            <a:off x="756000" y="5078520"/>
            <a:ext cx="6035040" cy="4798440"/>
          </a:xfrm>
          <a:prstGeom prst="rect">
            <a:avLst/>
          </a:prstGeom>
          <a:noFill/>
          <a:ln w="0">
            <a:noFill/>
          </a:ln>
        </p:spPr>
        <p:txBody>
          <a:bodyPr lIns="0" tIns="0" rIns="0" bIns="0" anchor="t">
            <a:noAutofit/>
          </a:bodyPr>
          <a:lstStyle/>
          <a:p>
            <a:pPr marL="216000" indent="-216000">
              <a:lnSpc>
                <a:spcPct val="100000"/>
              </a:lnSpc>
              <a:buNone/>
              <a:tabLst>
                <a:tab pos="0" algn="l"/>
              </a:tabLst>
            </a:pPr>
            <a:endParaRPr lang="en-US" sz="2000" b="0" strike="noStrike" spc="-1" dirty="0">
              <a:latin typeface="Arial"/>
            </a:endParaRPr>
          </a:p>
          <a:p>
            <a:pPr marL="216000" indent="-216000">
              <a:lnSpc>
                <a:spcPct val="100000"/>
              </a:lnSpc>
              <a:buNone/>
              <a:tabLst>
                <a:tab pos="0" algn="l"/>
              </a:tabLst>
            </a:pPr>
            <a:r>
              <a:rPr lang="de-DE" sz="2000" b="0" strike="noStrike" spc="-1" dirty="0" err="1" smtClean="0">
                <a:latin typeface="Arial"/>
              </a:rPr>
              <a:t>Used</a:t>
            </a:r>
            <a:r>
              <a:rPr lang="de-DE" sz="2000" b="0" strike="noStrike" spc="-1" dirty="0" smtClean="0">
                <a:latin typeface="Arial"/>
              </a:rPr>
              <a:t> </a:t>
            </a:r>
            <a:r>
              <a:rPr lang="de-DE" sz="2000" b="0" strike="noStrike" spc="-1" dirty="0" err="1" smtClean="0">
                <a:latin typeface="Arial"/>
              </a:rPr>
              <a:t>micro-contigs</a:t>
            </a:r>
            <a:r>
              <a:rPr lang="de-DE" sz="2000" b="0" strike="noStrike" spc="-1" baseline="0" dirty="0" smtClean="0">
                <a:latin typeface="Arial"/>
              </a:rPr>
              <a:t> </a:t>
            </a:r>
            <a:r>
              <a:rPr lang="de-DE" sz="2000" b="0" strike="noStrike" spc="-1" baseline="0" dirty="0" err="1" smtClean="0">
                <a:latin typeface="Arial"/>
              </a:rPr>
              <a:t>for</a:t>
            </a:r>
            <a:r>
              <a:rPr lang="de-DE" sz="2000" b="0" strike="noStrike" spc="-1" baseline="0" dirty="0" smtClean="0">
                <a:latin typeface="Arial"/>
              </a:rPr>
              <a:t> </a:t>
            </a:r>
            <a:r>
              <a:rPr lang="de-DE" sz="2000" b="0" strike="noStrike" spc="-1" baseline="0" dirty="0" err="1" smtClean="0">
                <a:latin typeface="Arial"/>
              </a:rPr>
              <a:t>longer</a:t>
            </a:r>
            <a:r>
              <a:rPr lang="de-DE" sz="2000" b="0" strike="noStrike" spc="-1" baseline="0" dirty="0" smtClean="0">
                <a:latin typeface="Arial"/>
              </a:rPr>
              <a:t> </a:t>
            </a:r>
            <a:r>
              <a:rPr lang="de-DE" sz="2000" b="0" strike="noStrike" spc="-1" baseline="0" dirty="0" err="1" smtClean="0">
                <a:latin typeface="Arial"/>
              </a:rPr>
              <a:t>assembly</a:t>
            </a:r>
            <a:r>
              <a:rPr lang="de-DE" sz="2000" b="0" strike="noStrike" spc="-1" baseline="0" dirty="0" smtClean="0">
                <a:latin typeface="Arial"/>
              </a:rPr>
              <a:t> in </a:t>
            </a:r>
            <a:r>
              <a:rPr lang="de-DE" sz="2000" b="0" strike="noStrike" spc="-1" baseline="0" dirty="0" err="1" smtClean="0">
                <a:latin typeface="Arial"/>
              </a:rPr>
              <a:t>VirusGatherer</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342900" indent="-342900">
              <a:lnSpc>
                <a:spcPct val="100000"/>
              </a:lnSpc>
              <a:buFontTx/>
              <a:buChar char="-"/>
              <a:tabLst>
                <a:tab pos="0" algn="l"/>
              </a:tabLst>
            </a:pPr>
            <a:r>
              <a:rPr lang="de-DE" sz="2000" b="0" strike="noStrike" spc="-1" baseline="0" dirty="0" err="1" smtClean="0">
                <a:latin typeface="Arial"/>
              </a:rPr>
              <a:t>We</a:t>
            </a:r>
            <a:r>
              <a:rPr lang="de-DE" sz="2000" b="0" strike="noStrike" spc="-1" baseline="0" dirty="0" smtClean="0">
                <a:latin typeface="Arial"/>
              </a:rPr>
              <a:t> </a:t>
            </a:r>
            <a:r>
              <a:rPr lang="de-DE" sz="2000" b="0" strike="noStrike" spc="-1" baseline="0" dirty="0" err="1" smtClean="0">
                <a:latin typeface="Arial"/>
              </a:rPr>
              <a:t>see</a:t>
            </a:r>
            <a:r>
              <a:rPr lang="de-DE" sz="2000" b="0" strike="noStrike" spc="-1" baseline="0" dirty="0" smtClean="0">
                <a:latin typeface="Arial"/>
              </a:rPr>
              <a:t> </a:t>
            </a:r>
            <a:r>
              <a:rPr lang="de-DE" sz="2000" b="0" strike="noStrike" spc="-1" baseline="0" dirty="0" err="1" smtClean="0">
                <a:latin typeface="Arial"/>
              </a:rPr>
              <a:t>that</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a:t>
            </a:r>
            <a:r>
              <a:rPr lang="de-DE" sz="2000" b="0" strike="noStrike" spc="-1" baseline="0" dirty="0" err="1" smtClean="0">
                <a:latin typeface="Arial"/>
              </a:rPr>
              <a:t>are</a:t>
            </a:r>
            <a:r>
              <a:rPr lang="de-DE" sz="2000" b="0" strike="noStrike" spc="-1" baseline="0" dirty="0" smtClean="0">
                <a:latin typeface="Arial"/>
              </a:rPr>
              <a:t> </a:t>
            </a:r>
            <a:r>
              <a:rPr lang="de-DE" sz="2000" b="0" strike="noStrike" spc="-1" baseline="0" dirty="0" err="1" smtClean="0">
                <a:latin typeface="Arial"/>
              </a:rPr>
              <a:t>missing</a:t>
            </a:r>
            <a:r>
              <a:rPr lang="de-DE" sz="2000" b="0" strike="noStrike" spc="-1" baseline="0" dirty="0" smtClean="0">
                <a:latin typeface="Arial"/>
              </a:rPr>
              <a:t> </a:t>
            </a:r>
            <a:r>
              <a:rPr lang="de-DE" sz="2000" b="1" strike="noStrike" spc="-1" baseline="0" dirty="0" err="1" smtClean="0">
                <a:latin typeface="Arial"/>
              </a:rPr>
              <a:t>some</a:t>
            </a:r>
            <a:r>
              <a:rPr lang="de-DE" sz="2000" b="1" strike="noStrike" spc="-1" baseline="0" dirty="0" smtClean="0">
                <a:latin typeface="Arial"/>
              </a:rPr>
              <a:t> </a:t>
            </a:r>
            <a:r>
              <a:rPr lang="de-DE" sz="2000" b="1" strike="noStrike" spc="-1" baseline="0" dirty="0" err="1" smtClean="0">
                <a:latin typeface="Arial"/>
              </a:rPr>
              <a:t>contigs</a:t>
            </a:r>
            <a:r>
              <a:rPr lang="de-DE" sz="2000" b="1" strike="noStrike" spc="-1" baseline="0" dirty="0" smtClean="0">
                <a:latin typeface="Arial"/>
              </a:rPr>
              <a:t> </a:t>
            </a:r>
            <a:r>
              <a:rPr lang="de-DE" sz="2000" b="1" strike="noStrike" spc="-1" baseline="0" dirty="0" err="1" smtClean="0">
                <a:latin typeface="Arial"/>
              </a:rPr>
              <a:t>from</a:t>
            </a:r>
            <a:r>
              <a:rPr lang="de-DE" sz="2000" b="1" strike="noStrike" spc="-1" baseline="0" dirty="0" smtClean="0">
                <a:latin typeface="Arial"/>
              </a:rPr>
              <a:t> </a:t>
            </a:r>
            <a:r>
              <a:rPr lang="de-DE" sz="2000" b="1" strike="noStrike" spc="-1" baseline="0" dirty="0" err="1" smtClean="0">
                <a:latin typeface="Arial"/>
              </a:rPr>
              <a:t>VirusHunter</a:t>
            </a:r>
            <a:r>
              <a:rPr lang="de-DE" sz="2000" b="1" strike="noStrike" spc="-1" baseline="0" dirty="0" smtClean="0">
                <a:latin typeface="Arial"/>
              </a:rPr>
              <a:t> in </a:t>
            </a:r>
            <a:r>
              <a:rPr lang="de-DE" sz="2000" b="1" strike="noStrike" spc="-1" baseline="0" dirty="0" err="1" smtClean="0">
                <a:latin typeface="Arial"/>
              </a:rPr>
              <a:t>Gatherer</a:t>
            </a:r>
            <a:r>
              <a:rPr lang="de-DE" sz="2000" b="0" strike="noStrike" spc="-1" baseline="0" dirty="0" smtClean="0">
                <a:latin typeface="Arial"/>
              </a:rPr>
              <a:t>,</a:t>
            </a:r>
          </a:p>
          <a:p>
            <a:pPr marL="342900" indent="-342900">
              <a:lnSpc>
                <a:spcPct val="100000"/>
              </a:lnSpc>
              <a:buFontTx/>
              <a:buChar char="-"/>
              <a:tabLst>
                <a:tab pos="0" algn="l"/>
              </a:tabLst>
            </a:pPr>
            <a:r>
              <a:rPr lang="de-DE" sz="2000" b="0" strike="noStrike" spc="-1" baseline="0" dirty="0" smtClean="0">
                <a:latin typeface="Arial"/>
              </a:rPr>
              <a:t>But </a:t>
            </a:r>
            <a:r>
              <a:rPr lang="de-DE" sz="2000" b="0" strike="noStrike" spc="-1" baseline="0" dirty="0" err="1" smtClean="0">
                <a:latin typeface="Arial"/>
              </a:rPr>
              <a:t>we</a:t>
            </a:r>
            <a:r>
              <a:rPr lang="de-DE" sz="2000" b="0" strike="noStrike" spc="-1" baseline="0" dirty="0" smtClean="0">
                <a:latin typeface="Arial"/>
              </a:rPr>
              <a:t> also </a:t>
            </a:r>
            <a:r>
              <a:rPr lang="de-DE" sz="2000" b="0" strike="noStrike" spc="-1" baseline="0" dirty="0" err="1" smtClean="0">
                <a:latin typeface="Arial"/>
              </a:rPr>
              <a:t>identify</a:t>
            </a:r>
            <a:r>
              <a:rPr lang="de-DE" sz="2000" b="0" strike="noStrike" spc="-1" baseline="0" dirty="0" smtClean="0">
                <a:latin typeface="Arial"/>
              </a:rPr>
              <a:t> </a:t>
            </a:r>
            <a:r>
              <a:rPr lang="de-DE" sz="2000" b="0" strike="noStrike" spc="-1" baseline="0" dirty="0" err="1" smtClean="0">
                <a:latin typeface="Arial"/>
              </a:rPr>
              <a:t>alignmenst</a:t>
            </a:r>
            <a:r>
              <a:rPr lang="de-DE" sz="2000" b="0" strike="noStrike" spc="-1" baseline="0" dirty="0" smtClean="0">
                <a:latin typeface="Arial"/>
              </a:rPr>
              <a:t> </a:t>
            </a:r>
            <a:r>
              <a:rPr lang="de-DE" sz="2000" b="1" strike="noStrike" spc="-1" baseline="0" dirty="0" err="1" smtClean="0">
                <a:latin typeface="Arial"/>
              </a:rPr>
              <a:t>to</a:t>
            </a:r>
            <a:r>
              <a:rPr lang="de-DE" sz="2000" b="1" strike="noStrike" spc="-1" baseline="0" dirty="0" smtClean="0">
                <a:latin typeface="Arial"/>
              </a:rPr>
              <a:t> </a:t>
            </a:r>
            <a:r>
              <a:rPr lang="de-DE" sz="2000" b="1" strike="noStrike" spc="-1" baseline="0" dirty="0" err="1" smtClean="0">
                <a:latin typeface="Arial"/>
              </a:rPr>
              <a:t>new</a:t>
            </a:r>
            <a:r>
              <a:rPr lang="de-DE" sz="2000" b="1" strike="noStrike" spc="-1" baseline="0" dirty="0" smtClean="0">
                <a:latin typeface="Arial"/>
              </a:rPr>
              <a:t> viral </a:t>
            </a:r>
            <a:r>
              <a:rPr lang="de-DE" sz="2000" b="1" strike="noStrike" spc="-1" baseline="0" dirty="0" err="1" smtClean="0">
                <a:latin typeface="Arial"/>
              </a:rPr>
              <a:t>families</a:t>
            </a:r>
            <a:r>
              <a:rPr lang="de-DE" sz="2000" b="1" strike="noStrike" spc="-1" baseline="0" dirty="0" smtClean="0">
                <a:latin typeface="Arial"/>
              </a:rPr>
              <a:t> such </a:t>
            </a:r>
            <a:r>
              <a:rPr lang="de-DE" sz="2000" b="1" strike="noStrike" spc="-1" baseline="0" dirty="0" err="1" smtClean="0">
                <a:latin typeface="Arial"/>
              </a:rPr>
              <a:t>as</a:t>
            </a:r>
            <a:r>
              <a:rPr lang="de-DE" sz="2000" b="1" strike="noStrike" spc="-1" baseline="0" dirty="0" smtClean="0">
                <a:latin typeface="Arial"/>
              </a:rPr>
              <a:t> </a:t>
            </a:r>
            <a:r>
              <a:rPr lang="en-US" sz="2000" b="1" strike="noStrike" spc="-1" baseline="0" dirty="0" err="1" smtClean="0">
                <a:latin typeface="Arial"/>
              </a:rPr>
              <a:t>Poxviridae</a:t>
            </a:r>
            <a:r>
              <a:rPr lang="en-US" sz="2000" b="1" strike="noStrike" spc="-1" baseline="0" dirty="0" smtClean="0">
                <a:latin typeface="Arial"/>
              </a:rPr>
              <a:t>, </a:t>
            </a:r>
            <a:r>
              <a:rPr lang="en-US" sz="2000" b="1" strike="noStrike" spc="-1" baseline="0" dirty="0" err="1" smtClean="0">
                <a:latin typeface="Arial"/>
              </a:rPr>
              <a:t>Kolmo</a:t>
            </a:r>
            <a:r>
              <a:rPr lang="en-US" sz="2000" b="1" strike="noStrike" spc="-1" baseline="0" dirty="0" smtClean="0">
                <a:latin typeface="Arial"/>
              </a:rPr>
              <a:t> and </a:t>
            </a:r>
            <a:r>
              <a:rPr lang="en-US" sz="2000" b="1" strike="noStrike" spc="-1" baseline="0" dirty="0" err="1" smtClean="0">
                <a:latin typeface="Arial"/>
              </a:rPr>
              <a:t>Hepa</a:t>
            </a:r>
            <a:r>
              <a:rPr lang="en-US" sz="2000" b="0" strike="noStrike" spc="-1" baseline="0" dirty="0" smtClean="0">
                <a:latin typeface="Arial"/>
              </a:rPr>
              <a:t>.</a:t>
            </a:r>
          </a:p>
          <a:p>
            <a:pPr marL="342900" indent="-342900">
              <a:lnSpc>
                <a:spcPct val="100000"/>
              </a:lnSpc>
              <a:buFontTx/>
              <a:buChar char="-"/>
              <a:tabLst>
                <a:tab pos="0" algn="l"/>
              </a:tabLst>
            </a:pPr>
            <a:r>
              <a:rPr lang="de-DE" sz="2000" b="0" strike="noStrike" spc="-1" baseline="0" dirty="0" err="1" smtClean="0">
                <a:latin typeface="Arial"/>
              </a:rPr>
              <a:t>That</a:t>
            </a:r>
            <a:r>
              <a:rPr lang="de-DE" sz="2000" b="0" strike="noStrike" spc="-1" baseline="0" dirty="0" smtClean="0">
                <a:latin typeface="Arial"/>
              </a:rPr>
              <a:t> </a:t>
            </a:r>
            <a:r>
              <a:rPr lang="de-DE" sz="2000" b="0" strike="noStrike" spc="-1" baseline="0" dirty="0" err="1" smtClean="0">
                <a:latin typeface="Arial"/>
              </a:rPr>
              <a:t>interesting</a:t>
            </a:r>
            <a:r>
              <a:rPr lang="de-DE" sz="2000" b="0" strike="noStrike" spc="-1" baseline="0" dirty="0" smtClean="0">
                <a:latin typeface="Arial"/>
              </a:rPr>
              <a:t> </a:t>
            </a:r>
            <a:r>
              <a:rPr lang="de-DE" sz="2000" b="0" strike="noStrike" spc="-1" baseline="0" dirty="0" err="1" smtClean="0">
                <a:latin typeface="Arial"/>
              </a:rPr>
              <a:t>because</a:t>
            </a:r>
            <a:r>
              <a:rPr lang="de-DE" sz="2000" b="0" strike="noStrike" spc="-1" baseline="0" dirty="0" smtClean="0">
                <a:latin typeface="Arial"/>
              </a:rPr>
              <a:t> </a:t>
            </a:r>
            <a:r>
              <a:rPr lang="de-DE" sz="2000" b="0" strike="noStrike" spc="-1" baseline="0" dirty="0" err="1" smtClean="0">
                <a:latin typeface="Arial"/>
              </a:rPr>
              <a:t>those</a:t>
            </a:r>
            <a:r>
              <a:rPr lang="de-DE" sz="2000" b="0" strike="noStrike" spc="-1" baseline="0" dirty="0" smtClean="0">
                <a:latin typeface="Arial"/>
              </a:rPr>
              <a:t> </a:t>
            </a:r>
            <a:r>
              <a:rPr lang="de-DE" sz="2000" b="0" strike="noStrike" spc="-1" baseline="0" dirty="0" err="1" smtClean="0">
                <a:latin typeface="Arial"/>
              </a:rPr>
              <a:t>contain</a:t>
            </a:r>
            <a:r>
              <a:rPr lang="de-DE" sz="2000" b="0" strike="noStrike" spc="-1" baseline="0" dirty="0" smtClean="0">
                <a:latin typeface="Arial"/>
              </a:rPr>
              <a:t> </a:t>
            </a:r>
            <a:r>
              <a:rPr lang="de-DE" sz="2000" b="1" strike="noStrike" spc="-1" baseline="0" dirty="0" smtClean="0">
                <a:latin typeface="Arial"/>
              </a:rPr>
              <a:t>also </a:t>
            </a:r>
            <a:r>
              <a:rPr lang="de-DE" sz="2000" b="1" strike="noStrike" spc="-1" baseline="0" dirty="0" err="1" smtClean="0">
                <a:latin typeface="Arial"/>
              </a:rPr>
              <a:t>Hepatistis</a:t>
            </a:r>
            <a:r>
              <a:rPr lang="de-DE" sz="2000" b="1" strike="noStrike" spc="-1" baseline="0" dirty="0" smtClean="0">
                <a:latin typeface="Arial"/>
              </a:rPr>
              <a:t> D </a:t>
            </a:r>
            <a:r>
              <a:rPr lang="de-DE" sz="2000" b="1" strike="noStrike" spc="-1" baseline="0" dirty="0" err="1" smtClean="0">
                <a:latin typeface="Arial"/>
              </a:rPr>
              <a:t>and</a:t>
            </a:r>
            <a:r>
              <a:rPr lang="de-DE" sz="2000" b="1" strike="noStrike" spc="-1" baseline="0" dirty="0" smtClean="0">
                <a:latin typeface="Arial"/>
              </a:rPr>
              <a:t> B </a:t>
            </a:r>
            <a:r>
              <a:rPr lang="de-DE" sz="2000" b="1" strike="noStrike" spc="-1" baseline="0" dirty="0" err="1" smtClean="0">
                <a:latin typeface="Arial"/>
              </a:rPr>
              <a:t>viruses</a:t>
            </a:r>
            <a:r>
              <a:rPr lang="de-DE" sz="2000" b="1" strike="noStrike" spc="-1" baseline="0" dirty="0" smtClean="0">
                <a:latin typeface="Arial"/>
              </a:rPr>
              <a:t>,</a:t>
            </a:r>
          </a:p>
          <a:p>
            <a:pPr marL="342900" indent="-342900">
              <a:lnSpc>
                <a:spcPct val="100000"/>
              </a:lnSpc>
              <a:buFontTx/>
              <a:buChar char="-"/>
              <a:tabLst>
                <a:tab pos="0" algn="l"/>
              </a:tabLst>
            </a:pPr>
            <a:r>
              <a:rPr lang="de-DE" sz="2000" b="0" strike="noStrike" spc="-1" baseline="0" dirty="0" err="1" smtClean="0">
                <a:latin typeface="Arial"/>
              </a:rPr>
              <a:t>However</a:t>
            </a:r>
            <a:r>
              <a:rPr lang="de-DE" sz="2000" b="0" strike="noStrike" spc="-1" baseline="0" dirty="0" smtClean="0">
                <a:latin typeface="Arial"/>
              </a:rPr>
              <a:t> </a:t>
            </a:r>
            <a:r>
              <a:rPr lang="de-DE" sz="2000" b="0" strike="noStrike" spc="-1" baseline="0" dirty="0" err="1" smtClean="0">
                <a:latin typeface="Arial"/>
              </a:rPr>
              <a:t>those</a:t>
            </a:r>
            <a:r>
              <a:rPr lang="de-DE" sz="2000" b="0" strike="noStrike" spc="-1" baseline="0" dirty="0" smtClean="0">
                <a:latin typeface="Arial"/>
              </a:rPr>
              <a:t> </a:t>
            </a:r>
            <a:r>
              <a:rPr lang="de-DE" sz="2000" b="0" strike="noStrike" spc="-1" baseline="0" dirty="0" err="1" smtClean="0">
                <a:latin typeface="Arial"/>
              </a:rPr>
              <a:t>hits</a:t>
            </a:r>
            <a:r>
              <a:rPr lang="de-DE" sz="2000" b="0" strike="noStrike" spc="-1" baseline="0" dirty="0" smtClean="0">
                <a:latin typeface="Arial"/>
              </a:rPr>
              <a:t> </a:t>
            </a:r>
            <a:r>
              <a:rPr lang="de-DE" sz="2000" b="0" strike="noStrike" spc="-1" baseline="0" dirty="0" err="1" smtClean="0">
                <a:latin typeface="Arial"/>
              </a:rPr>
              <a:t>were</a:t>
            </a:r>
            <a:r>
              <a:rPr lang="de-DE" sz="2000" b="0" strike="noStrike" spc="-1" baseline="0" dirty="0" smtClean="0">
                <a:latin typeface="Arial"/>
              </a:rPr>
              <a:t> </a:t>
            </a:r>
            <a:r>
              <a:rPr lang="de-DE" sz="2000" b="1" strike="noStrike" spc="-1" baseline="0" dirty="0" err="1" smtClean="0">
                <a:latin typeface="Arial"/>
              </a:rPr>
              <a:t>considered</a:t>
            </a:r>
            <a:r>
              <a:rPr lang="de-DE" sz="2000" b="1" strike="noStrike" spc="-1" baseline="0" dirty="0" smtClean="0">
                <a:latin typeface="Arial"/>
              </a:rPr>
              <a:t> non </a:t>
            </a:r>
            <a:r>
              <a:rPr lang="de-DE" sz="2000" b="1" strike="noStrike" spc="-1" baseline="0" dirty="0" err="1" smtClean="0">
                <a:latin typeface="Arial"/>
              </a:rPr>
              <a:t>significant</a:t>
            </a:r>
            <a:r>
              <a:rPr lang="de-DE" sz="2000" b="1" strike="noStrike" spc="-1" baseline="0" dirty="0" smtClean="0">
                <a:latin typeface="Arial"/>
              </a:rPr>
              <a:t> in Hunter, </a:t>
            </a:r>
            <a:r>
              <a:rPr lang="de-DE" sz="2000" b="0" strike="noStrike" spc="-1" baseline="0" dirty="0" err="1" smtClean="0">
                <a:latin typeface="Arial"/>
              </a:rPr>
              <a:t>and</a:t>
            </a:r>
            <a:r>
              <a:rPr lang="de-DE" sz="2000" b="0" strike="noStrike" spc="-1" baseline="0" dirty="0" smtClean="0">
                <a:latin typeface="Arial"/>
              </a:rPr>
              <a:t> </a:t>
            </a:r>
            <a:r>
              <a:rPr lang="de-DE" sz="2000" b="0" strike="noStrike" spc="-1" baseline="0" dirty="0" err="1" smtClean="0">
                <a:latin typeface="Arial"/>
              </a:rPr>
              <a:t>appear</a:t>
            </a:r>
            <a:r>
              <a:rPr lang="de-DE" sz="2000" b="0" strike="noStrike" spc="-1" baseline="0" dirty="0" smtClean="0">
                <a:latin typeface="Arial"/>
              </a:rPr>
              <a:t> </a:t>
            </a:r>
            <a:r>
              <a:rPr lang="de-DE" sz="2000" b="0" strike="noStrike" spc="-1" baseline="0" dirty="0" err="1" smtClean="0">
                <a:latin typeface="Arial"/>
              </a:rPr>
              <a:t>only</a:t>
            </a:r>
            <a:r>
              <a:rPr lang="de-DE" sz="2000" b="0" strike="noStrike" spc="-1" baseline="0" dirty="0" smtClean="0">
                <a:latin typeface="Arial"/>
              </a:rPr>
              <a:t> </a:t>
            </a:r>
            <a:r>
              <a:rPr lang="de-DE" sz="2000" b="0" strike="noStrike" spc="-1" baseline="0" dirty="0" err="1" smtClean="0">
                <a:latin typeface="Arial"/>
              </a:rPr>
              <a:t>here</a:t>
            </a:r>
            <a:r>
              <a:rPr lang="de-DE" sz="2000" b="0" strike="noStrike" spc="-1" baseline="0" dirty="0" smtClean="0">
                <a:latin typeface="Arial"/>
              </a:rPr>
              <a:t> </a:t>
            </a:r>
            <a:r>
              <a:rPr lang="de-DE" sz="2000" b="0" strike="noStrike" spc="-1" baseline="0" dirty="0" err="1" smtClean="0">
                <a:latin typeface="Arial"/>
              </a:rPr>
              <a:t>because</a:t>
            </a:r>
            <a:endParaRPr lang="de-DE" sz="2000" b="0" strike="noStrike" spc="-1" baseline="0" dirty="0" smtClean="0">
              <a:latin typeface="Arial"/>
            </a:endParaRPr>
          </a:p>
          <a:p>
            <a:pPr marL="342900" indent="-342900">
              <a:lnSpc>
                <a:spcPct val="100000"/>
              </a:lnSpc>
              <a:buFontTx/>
              <a:buChar char="-"/>
              <a:tabLst>
                <a:tab pos="0" algn="l"/>
              </a:tabLst>
            </a:pPr>
            <a:r>
              <a:rPr lang="de-DE" sz="2000" b="1" strike="noStrike" spc="-1" baseline="0" dirty="0" smtClean="0">
                <a:latin typeface="Arial"/>
              </a:rPr>
              <a:t>The internal </a:t>
            </a:r>
            <a:r>
              <a:rPr lang="de-DE" sz="2000" b="1" strike="noStrike" spc="-1" baseline="0" dirty="0" err="1" smtClean="0">
                <a:latin typeface="Arial"/>
              </a:rPr>
              <a:t>cutoff</a:t>
            </a:r>
            <a:r>
              <a:rPr lang="de-DE" sz="2000" b="1" strike="noStrike" spc="-1" baseline="0" dirty="0" smtClean="0">
                <a:latin typeface="Arial"/>
              </a:rPr>
              <a:t> </a:t>
            </a:r>
            <a:r>
              <a:rPr lang="de-DE" sz="2000" b="1" strike="noStrike" spc="-1" baseline="0" dirty="0" err="1" smtClean="0">
                <a:latin typeface="Arial"/>
              </a:rPr>
              <a:t>of</a:t>
            </a:r>
            <a:r>
              <a:rPr lang="de-DE" sz="2000" b="1" strike="noStrike" spc="-1" baseline="0" dirty="0" smtClean="0">
                <a:latin typeface="Arial"/>
              </a:rPr>
              <a:t> </a:t>
            </a:r>
            <a:r>
              <a:rPr lang="de-DE" sz="2000" b="1" strike="noStrike" spc="-1" baseline="0" dirty="0" err="1" smtClean="0">
                <a:latin typeface="Arial"/>
              </a:rPr>
              <a:t>Gatherer</a:t>
            </a:r>
            <a:r>
              <a:rPr lang="de-DE" sz="2000" b="1" strike="noStrike" spc="-1" baseline="0" dirty="0" smtClean="0">
                <a:latin typeface="Arial"/>
              </a:rPr>
              <a:t> </a:t>
            </a:r>
            <a:r>
              <a:rPr lang="de-DE" sz="2000" b="1" strike="noStrike" spc="-1" baseline="0" dirty="0" err="1" smtClean="0">
                <a:latin typeface="Arial"/>
              </a:rPr>
              <a:t>is</a:t>
            </a:r>
            <a:r>
              <a:rPr lang="de-DE" sz="2000" b="1" strike="noStrike" spc="-1" baseline="0" dirty="0" smtClean="0">
                <a:latin typeface="Arial"/>
              </a:rPr>
              <a:t> </a:t>
            </a:r>
            <a:r>
              <a:rPr lang="de-DE" sz="2000" b="1" strike="noStrike" spc="-1" baseline="0" dirty="0" err="1" smtClean="0">
                <a:latin typeface="Arial"/>
              </a:rPr>
              <a:t>smaller</a:t>
            </a:r>
            <a:r>
              <a:rPr lang="de-DE" sz="2000" b="0" strike="noStrike" spc="-1" baseline="0" dirty="0" smtClean="0">
                <a:latin typeface="Arial"/>
              </a:rPr>
              <a:t>.</a:t>
            </a:r>
          </a:p>
          <a:p>
            <a:pPr marL="342900" indent="-342900">
              <a:lnSpc>
                <a:spcPct val="100000"/>
              </a:lnSpc>
              <a:buFontTx/>
              <a:buChar char="-"/>
              <a:tabLst>
                <a:tab pos="0" algn="l"/>
              </a:tabLst>
            </a:pPr>
            <a:r>
              <a:rPr lang="de-DE" sz="2000" b="0" strike="noStrike" spc="-1" baseline="0" dirty="0" err="1" smtClean="0">
                <a:latin typeface="Arial"/>
              </a:rPr>
              <a:t>We</a:t>
            </a:r>
            <a:r>
              <a:rPr lang="de-DE" sz="2000" b="0" strike="noStrike" spc="-1" baseline="0" dirty="0" smtClean="0">
                <a:latin typeface="Arial"/>
              </a:rPr>
              <a:t> also </a:t>
            </a:r>
            <a:r>
              <a:rPr lang="de-DE" sz="2000" b="0" strike="noStrike" spc="-1" baseline="0" dirty="0" err="1" smtClean="0">
                <a:latin typeface="Arial"/>
              </a:rPr>
              <a:t>get</a:t>
            </a:r>
            <a:r>
              <a:rPr lang="de-DE" sz="2000" b="0" strike="noStrike" spc="-1" baseline="0" dirty="0" smtClean="0">
                <a:latin typeface="Arial"/>
              </a:rPr>
              <a:t> </a:t>
            </a:r>
            <a:r>
              <a:rPr lang="de-DE" sz="2000" b="0" strike="noStrike" spc="-1" baseline="0" dirty="0" err="1" smtClean="0">
                <a:latin typeface="Arial"/>
              </a:rPr>
              <a:t>only</a:t>
            </a:r>
            <a:r>
              <a:rPr lang="de-DE" sz="2000" b="0" strike="noStrike" spc="-1" baseline="0" dirty="0" smtClean="0">
                <a:latin typeface="Arial"/>
              </a:rPr>
              <a:t> a </a:t>
            </a:r>
            <a:r>
              <a:rPr lang="de-DE" sz="2000" b="1" strike="noStrike" spc="-1" baseline="0" dirty="0" err="1" smtClean="0">
                <a:latin typeface="Arial"/>
              </a:rPr>
              <a:t>few</a:t>
            </a:r>
            <a:r>
              <a:rPr lang="de-DE" sz="2000" b="1" strike="noStrike" spc="-1" baseline="0" dirty="0" smtClean="0">
                <a:latin typeface="Arial"/>
              </a:rPr>
              <a:t> </a:t>
            </a:r>
            <a:r>
              <a:rPr lang="de-DE" sz="2000" b="1" strike="noStrike" spc="-1" baseline="0" dirty="0" err="1" smtClean="0">
                <a:latin typeface="Arial"/>
              </a:rPr>
              <a:t>contigs</a:t>
            </a:r>
            <a:r>
              <a:rPr lang="de-DE" sz="2000" b="1" strike="noStrike" spc="-1" baseline="0" dirty="0" smtClean="0">
                <a:latin typeface="Arial"/>
              </a:rPr>
              <a:t> </a:t>
            </a:r>
            <a:r>
              <a:rPr lang="de-DE" sz="2000" b="0" strike="noStrike" spc="-1" baseline="0" dirty="0" smtClean="0">
                <a:latin typeface="Arial"/>
              </a:rPr>
              <a:t>in </a:t>
            </a:r>
            <a:r>
              <a:rPr lang="de-DE" sz="2000" b="0" strike="noStrike" spc="-1" baseline="0" dirty="0" err="1" smtClean="0">
                <a:latin typeface="Arial"/>
              </a:rPr>
              <a:t>said</a:t>
            </a:r>
            <a:r>
              <a:rPr lang="de-DE" sz="2000" b="0" strike="noStrike" spc="-1" baseline="0" dirty="0" smtClean="0">
                <a:latin typeface="Arial"/>
              </a:rPr>
              <a:t> </a:t>
            </a:r>
            <a:r>
              <a:rPr lang="de-DE" sz="2000" b="0" strike="noStrike" spc="-1" baseline="0" dirty="0" err="1" smtClean="0">
                <a:latin typeface="Arial"/>
              </a:rPr>
              <a:t>groups</a:t>
            </a:r>
            <a:r>
              <a:rPr lang="de-DE" sz="2000" b="0" strike="noStrike" spc="-1" baseline="0" dirty="0" smtClean="0">
                <a:latin typeface="Arial"/>
              </a:rPr>
              <a:t> </a:t>
            </a:r>
            <a:r>
              <a:rPr lang="de-DE" sz="2000" b="0" strike="noStrike" spc="-1" baseline="0" dirty="0" err="1" smtClean="0">
                <a:latin typeface="Arial"/>
              </a:rPr>
              <a:t>and</a:t>
            </a:r>
            <a:r>
              <a:rPr lang="de-DE" sz="2000" b="0" strike="noStrike" spc="-1" baseline="0" dirty="0" smtClean="0">
                <a:latin typeface="Arial"/>
              </a:rPr>
              <a:t> </a:t>
            </a:r>
            <a:r>
              <a:rPr lang="de-DE" sz="2000" b="0" strike="noStrike" spc="-1" baseline="0" dirty="0" err="1" smtClean="0">
                <a:latin typeface="Arial"/>
              </a:rPr>
              <a:t>only</a:t>
            </a:r>
            <a:r>
              <a:rPr lang="de-DE" sz="2000" b="0" strike="noStrike" spc="-1" baseline="0" dirty="0" smtClean="0">
                <a:latin typeface="Arial"/>
              </a:rPr>
              <a:t> </a:t>
            </a:r>
            <a:r>
              <a:rPr lang="de-DE" sz="2000" b="0" strike="noStrike" spc="-1" baseline="0" dirty="0" err="1" smtClean="0">
                <a:latin typeface="Arial"/>
              </a:rPr>
              <a:t>contigs</a:t>
            </a:r>
            <a:r>
              <a:rPr lang="de-DE" sz="2000" b="0" strike="noStrike" spc="-1" baseline="0" dirty="0" smtClean="0">
                <a:latin typeface="Arial"/>
              </a:rPr>
              <a:t> </a:t>
            </a:r>
            <a:r>
              <a:rPr lang="de-DE" sz="2000" b="0" strike="noStrike" spc="-1" baseline="0" dirty="0" err="1" smtClean="0">
                <a:latin typeface="Arial"/>
              </a:rPr>
              <a:t>with</a:t>
            </a:r>
            <a:r>
              <a:rPr lang="de-DE" sz="2000" b="0" strike="noStrike" spc="-1" baseline="0" dirty="0" smtClean="0">
                <a:latin typeface="Arial"/>
              </a:rPr>
              <a:t> </a:t>
            </a:r>
            <a:r>
              <a:rPr lang="de-DE" sz="2000" b="1" strike="noStrike" spc="-1" baseline="0" dirty="0" smtClean="0">
                <a:latin typeface="Arial"/>
              </a:rPr>
              <a:t>a </a:t>
            </a:r>
            <a:r>
              <a:rPr lang="de-DE" sz="2000" b="1" strike="noStrike" spc="-1" baseline="0" dirty="0" err="1" smtClean="0">
                <a:latin typeface="Arial"/>
              </a:rPr>
              <a:t>length</a:t>
            </a:r>
            <a:r>
              <a:rPr lang="de-DE" sz="2000" b="1" strike="noStrike" spc="-1" baseline="0" dirty="0" smtClean="0">
                <a:latin typeface="Arial"/>
              </a:rPr>
              <a:t> </a:t>
            </a:r>
            <a:r>
              <a:rPr lang="de-DE" sz="2000" b="1" strike="noStrike" spc="-1" baseline="0" dirty="0" err="1" smtClean="0">
                <a:latin typeface="Arial"/>
              </a:rPr>
              <a:t>below</a:t>
            </a:r>
            <a:r>
              <a:rPr lang="de-DE" sz="2000" b="1" strike="noStrike" spc="-1" baseline="0" dirty="0" smtClean="0">
                <a:latin typeface="Arial"/>
              </a:rPr>
              <a:t> 300</a:t>
            </a:r>
            <a:r>
              <a:rPr lang="de-DE" sz="2000" b="0" strike="noStrike" spc="-1" baseline="0" dirty="0" smtClean="0">
                <a:latin typeface="Arial"/>
              </a:rPr>
              <a:t>.</a:t>
            </a:r>
          </a:p>
        </p:txBody>
      </p:sp>
      <p:sp>
        <p:nvSpPr>
          <p:cNvPr id="323" name="PlaceHolder 3"/>
          <p:cNvSpPr>
            <a:spLocks noGrp="1"/>
          </p:cNvSpPr>
          <p:nvPr>
            <p:ph type="sldNum" idx="6"/>
          </p:nvPr>
        </p:nvSpPr>
        <p:spPr>
          <a:xfrm>
            <a:off x="4278960" y="10157400"/>
            <a:ext cx="3268080" cy="521640"/>
          </a:xfrm>
          <a:prstGeom prst="rect">
            <a:avLst/>
          </a:prstGeom>
          <a:noFill/>
          <a:ln w="0">
            <a:noFill/>
          </a:ln>
        </p:spPr>
        <p:txBody>
          <a:bodyPr lIns="0" tIns="0" rIns="0" bIns="0" anchor="b">
            <a:noAutofit/>
          </a:bodyPr>
          <a:lstStyle>
            <a:lvl1pPr algn="r">
              <a:lnSpc>
                <a:spcPct val="100000"/>
              </a:lnSpc>
              <a:buNone/>
              <a:tabLst>
                <a:tab pos="0" algn="l"/>
              </a:tabLst>
              <a:defRPr lang="en-US" sz="1400" b="0" strike="noStrike" spc="-1">
                <a:solidFill>
                  <a:srgbClr val="000000"/>
                </a:solidFill>
                <a:latin typeface="Times New Roman"/>
                <a:ea typeface="+mn-ea"/>
              </a:defRPr>
            </a:lvl1pPr>
          </a:lstStyle>
          <a:p>
            <a:pPr algn="r">
              <a:lnSpc>
                <a:spcPct val="100000"/>
              </a:lnSpc>
              <a:buNone/>
              <a:tabLst>
                <a:tab pos="0" algn="l"/>
              </a:tabLst>
            </a:pPr>
            <a:fld id="{95CD85B1-EB98-48C6-A774-553F194264CD}" type="slidenum">
              <a:rPr lang="en-US" sz="1400" b="0" strike="noStrike" spc="-1">
                <a:solidFill>
                  <a:srgbClr val="000000"/>
                </a:solidFill>
                <a:latin typeface="Times New Roman"/>
                <a:ea typeface="+mn-ea"/>
              </a:rPr>
              <a:t>15</a:t>
            </a:fld>
            <a:endParaRPr lang="en-US" sz="1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217488" y="812800"/>
            <a:ext cx="7118350" cy="4003675"/>
          </a:xfrm>
          <a:prstGeom prst="rect">
            <a:avLst/>
          </a:prstGeom>
          <a:ln w="0">
            <a:noFill/>
          </a:ln>
        </p:spPr>
      </p:sp>
      <p:sp>
        <p:nvSpPr>
          <p:cNvPr id="325" name="PlaceHolder 2"/>
          <p:cNvSpPr>
            <a:spLocks noGrp="1"/>
          </p:cNvSpPr>
          <p:nvPr>
            <p:ph type="body"/>
          </p:nvPr>
        </p:nvSpPr>
        <p:spPr>
          <a:xfrm>
            <a:off x="756000" y="5078520"/>
            <a:ext cx="6041880" cy="480528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dirty="0">
                <a:latin typeface="Arial"/>
              </a:rPr>
              <a:t>There is no conclusive evidence </a:t>
            </a:r>
          </a:p>
          <a:p>
            <a:pPr marL="216000" indent="-216000">
              <a:lnSpc>
                <a:spcPct val="100000"/>
              </a:lnSpc>
              <a:buNone/>
              <a:tabLst>
                <a:tab pos="0" algn="l"/>
              </a:tabLst>
            </a:pPr>
            <a:r>
              <a:rPr lang="en-US" sz="2000" b="0" strike="noStrike" spc="-1" dirty="0">
                <a:latin typeface="Arial"/>
              </a:rPr>
              <a:t>Findings suggest that their no evidence for involvement of viruses in the rejection of liver</a:t>
            </a:r>
          </a:p>
          <a:p>
            <a:pPr marL="216000" indent="-216000">
              <a:lnSpc>
                <a:spcPct val="100000"/>
              </a:lnSpc>
              <a:buNone/>
              <a:tabLst>
                <a:tab pos="0" algn="l"/>
              </a:tabLst>
            </a:pPr>
            <a:endParaRPr lang="en-US" sz="2000" b="0" strike="noStrike" spc="-1" dirty="0">
              <a:latin typeface="Arial"/>
            </a:endParaRPr>
          </a:p>
          <a:p>
            <a:pPr marL="216000" indent="-216000">
              <a:lnSpc>
                <a:spcPct val="100000"/>
              </a:lnSpc>
              <a:buNone/>
              <a:tabLst>
                <a:tab pos="0" algn="l"/>
              </a:tabLst>
            </a:pPr>
            <a:r>
              <a:rPr lang="en-US" sz="2000" b="0" strike="noStrike" spc="-1" dirty="0">
                <a:latin typeface="Arial"/>
              </a:rPr>
              <a:t>We can conclude that viruses did not play a major role if a rejection occurred.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de-DE" dirty="0" smtClean="0"/>
              <a:t>The</a:t>
            </a:r>
            <a:r>
              <a:rPr lang="de-DE" baseline="0" dirty="0" smtClean="0"/>
              <a:t> </a:t>
            </a:r>
            <a:r>
              <a:rPr lang="de-DE" baseline="0" dirty="0" err="1" smtClean="0"/>
              <a:t>next</a:t>
            </a:r>
            <a:r>
              <a:rPr lang="de-DE" baseline="0" dirty="0" smtClean="0"/>
              <a:t> </a:t>
            </a:r>
            <a:r>
              <a:rPr lang="de-DE" baseline="0" dirty="0" err="1" smtClean="0"/>
              <a:t>dataset</a:t>
            </a:r>
            <a:r>
              <a:rPr lang="de-DE" baseline="0" dirty="0" smtClean="0"/>
              <a:t> </a:t>
            </a:r>
            <a:r>
              <a:rPr lang="de-DE" b="1" baseline="0" dirty="0" err="1" smtClean="0"/>
              <a:t>is</a:t>
            </a:r>
            <a:r>
              <a:rPr lang="de-DE" b="1" baseline="0" dirty="0" smtClean="0"/>
              <a:t> </a:t>
            </a:r>
            <a:r>
              <a:rPr lang="de-DE" b="1" baseline="0" dirty="0" err="1" smtClean="0"/>
              <a:t>the</a:t>
            </a:r>
            <a:r>
              <a:rPr lang="de-DE" b="1" baseline="0" dirty="0" smtClean="0"/>
              <a:t> </a:t>
            </a:r>
            <a:r>
              <a:rPr lang="de-DE" b="1" baseline="0" dirty="0" err="1" smtClean="0"/>
              <a:t>public</a:t>
            </a:r>
            <a:r>
              <a:rPr lang="de-DE" b="1" baseline="0" dirty="0" smtClean="0"/>
              <a:t> </a:t>
            </a:r>
            <a:r>
              <a:rPr lang="de-DE" b="1" baseline="0" dirty="0" err="1" smtClean="0"/>
              <a:t>one</a:t>
            </a:r>
            <a:r>
              <a:rPr lang="de-DE" baseline="0" dirty="0" smtClean="0"/>
              <a:t>.</a:t>
            </a:r>
          </a:p>
          <a:p>
            <a:endParaRPr lang="de-DE" baseline="0" dirty="0" smtClean="0"/>
          </a:p>
          <a:p>
            <a:r>
              <a:rPr lang="de-DE" dirty="0" err="1" smtClean="0"/>
              <a:t>Here</a:t>
            </a:r>
            <a:r>
              <a:rPr lang="de-DE" dirty="0" smtClean="0"/>
              <a:t> I </a:t>
            </a:r>
            <a:r>
              <a:rPr lang="de-DE" dirty="0" err="1" smtClean="0"/>
              <a:t>got</a:t>
            </a:r>
            <a:r>
              <a:rPr lang="de-DE" dirty="0" smtClean="0"/>
              <a:t> an </a:t>
            </a:r>
            <a:r>
              <a:rPr lang="de-DE" dirty="0" err="1" smtClean="0"/>
              <a:t>existing</a:t>
            </a:r>
            <a:r>
              <a:rPr lang="de-DE" dirty="0" smtClean="0"/>
              <a:t> </a:t>
            </a:r>
            <a:r>
              <a:rPr lang="de-DE" dirty="0" err="1" smtClean="0"/>
              <a:t>VirusHunter</a:t>
            </a:r>
            <a:r>
              <a:rPr lang="de-DE" baseline="0" dirty="0" smtClean="0"/>
              <a:t> </a:t>
            </a:r>
            <a:r>
              <a:rPr lang="de-DE" baseline="0" dirty="0" err="1" smtClean="0"/>
              <a:t>dataset</a:t>
            </a:r>
            <a:r>
              <a:rPr lang="de-DE" baseline="0" dirty="0" smtClean="0"/>
              <a:t>, </a:t>
            </a:r>
            <a:r>
              <a:rPr lang="de-DE" baseline="0" dirty="0" err="1" smtClean="0"/>
              <a:t>where</a:t>
            </a:r>
            <a:r>
              <a:rPr lang="de-DE" baseline="0" dirty="0" smtClean="0"/>
              <a:t> </a:t>
            </a:r>
            <a:r>
              <a:rPr lang="de-DE" baseline="0" dirty="0" err="1" smtClean="0"/>
              <a:t>virus</a:t>
            </a:r>
            <a:r>
              <a:rPr lang="de-DE" baseline="0" dirty="0" smtClean="0"/>
              <a:t> </a:t>
            </a:r>
            <a:r>
              <a:rPr lang="de-DE" baseline="0" dirty="0" err="1" smtClean="0"/>
              <a:t>discovery</a:t>
            </a:r>
            <a:r>
              <a:rPr lang="de-DE" baseline="0" dirty="0" smtClean="0"/>
              <a:t> was </a:t>
            </a:r>
            <a:r>
              <a:rPr lang="de-DE" baseline="0" dirty="0" err="1" smtClean="0"/>
              <a:t>already</a:t>
            </a:r>
            <a:r>
              <a:rPr lang="de-DE" baseline="0" dirty="0" smtClean="0"/>
              <a:t> </a:t>
            </a:r>
            <a:r>
              <a:rPr lang="de-DE" baseline="0" dirty="0" err="1" smtClean="0"/>
              <a:t>performed</a:t>
            </a:r>
            <a:r>
              <a:rPr lang="de-DE" baseline="0" dirty="0" smtClean="0"/>
              <a:t>.</a:t>
            </a:r>
            <a:endParaRPr lang="en-US" dirty="0"/>
          </a:p>
        </p:txBody>
      </p:sp>
      <p:sp>
        <p:nvSpPr>
          <p:cNvPr id="4" name="Slide Number Placeholder 3"/>
          <p:cNvSpPr>
            <a:spLocks noGrp="1"/>
          </p:cNvSpPr>
          <p:nvPr>
            <p:ph type="sldNum" idx="10"/>
          </p:nvPr>
        </p:nvSpPr>
        <p:spPr/>
        <p:txBody>
          <a:bodyPr/>
          <a:lstStyle/>
          <a:p>
            <a:pPr algn="r">
              <a:buNone/>
            </a:pPr>
            <a:fld id="{9E35DFF7-1536-4D8F-A37B-985623262F82}" type="slidenum">
              <a:rPr lang="en-US" sz="1400" b="0" strike="noStrike" spc="-1" smtClean="0">
                <a:latin typeface="Times New Roman"/>
              </a:rPr>
              <a:t>17</a:t>
            </a:fld>
            <a:endParaRPr lang="en-US" sz="1400" b="0" strike="noStrike" spc="-1">
              <a:latin typeface="Times New Roman"/>
            </a:endParaRPr>
          </a:p>
        </p:txBody>
      </p:sp>
    </p:spTree>
    <p:extLst>
      <p:ext uri="{BB962C8B-B14F-4D97-AF65-F5344CB8AC3E}">
        <p14:creationId xmlns:p14="http://schemas.microsoft.com/office/powerpoint/2010/main" val="3292603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216000" y="812520"/>
            <a:ext cx="7123320" cy="4005360"/>
          </a:xfrm>
          <a:prstGeom prst="rect">
            <a:avLst/>
          </a:prstGeom>
          <a:ln w="0">
            <a:noFill/>
          </a:ln>
        </p:spPr>
      </p:sp>
      <p:sp>
        <p:nvSpPr>
          <p:cNvPr id="327" name="PlaceHolder 2"/>
          <p:cNvSpPr>
            <a:spLocks noGrp="1"/>
          </p:cNvSpPr>
          <p:nvPr>
            <p:ph type="body"/>
          </p:nvPr>
        </p:nvSpPr>
        <p:spPr>
          <a:xfrm>
            <a:off x="755640" y="5078520"/>
            <a:ext cx="6043680" cy="4807080"/>
          </a:xfrm>
          <a:prstGeom prst="rect">
            <a:avLst/>
          </a:prstGeom>
          <a:noFill/>
          <a:ln w="0">
            <a:noFill/>
          </a:ln>
        </p:spPr>
        <p:txBody>
          <a:bodyPr lIns="0" tIns="0" rIns="0" bIns="0" anchor="t">
            <a:noAutofit/>
          </a:bodyPr>
          <a:lstStyle/>
          <a:p>
            <a:pPr marL="216000" indent="-216000">
              <a:lnSpc>
                <a:spcPct val="100000"/>
              </a:lnSpc>
              <a:buNone/>
              <a:tabLst>
                <a:tab pos="0" algn="l"/>
              </a:tabLst>
            </a:pPr>
            <a:r>
              <a:rPr lang="de-DE" sz="2000" b="0" strike="noStrike" spc="-1" dirty="0" smtClean="0">
                <a:latin typeface="Arial"/>
              </a:rPr>
              <a:t>The </a:t>
            </a:r>
            <a:r>
              <a:rPr lang="de-DE" sz="2000" b="0" strike="noStrike" spc="-1" dirty="0" err="1" smtClean="0">
                <a:latin typeface="Arial"/>
              </a:rPr>
              <a:t>goal</a:t>
            </a:r>
            <a:r>
              <a:rPr lang="de-DE" sz="2000" b="0" strike="noStrike" spc="-1" dirty="0" smtClean="0">
                <a:latin typeface="Arial"/>
              </a:rPr>
              <a:t> </a:t>
            </a:r>
            <a:r>
              <a:rPr lang="de-DE" sz="2000" b="0" strike="noStrike" spc="-1" dirty="0" err="1" smtClean="0">
                <a:latin typeface="Arial"/>
              </a:rPr>
              <a:t>here</a:t>
            </a:r>
            <a:r>
              <a:rPr lang="de-DE" sz="2000" b="0" strike="noStrike" spc="-1" dirty="0" smtClean="0">
                <a:latin typeface="Arial"/>
              </a:rPr>
              <a:t> </a:t>
            </a:r>
            <a:r>
              <a:rPr lang="de-DE" sz="2000" b="0" strike="noStrike" spc="-1" dirty="0" err="1" smtClean="0">
                <a:latin typeface="Arial"/>
              </a:rPr>
              <a:t>is</a:t>
            </a:r>
            <a:r>
              <a:rPr lang="de-DE" sz="2000" b="0" strike="noStrike" spc="-1" dirty="0" smtClean="0">
                <a:latin typeface="Arial"/>
              </a:rPr>
              <a:t> </a:t>
            </a:r>
            <a:r>
              <a:rPr lang="de-DE" sz="2000" b="0" strike="noStrike" spc="-1" dirty="0" err="1" smtClean="0">
                <a:latin typeface="Arial"/>
              </a:rPr>
              <a:t>to</a:t>
            </a:r>
            <a:r>
              <a:rPr lang="de-DE" sz="2000" b="0" strike="noStrike" spc="-1" dirty="0" smtClean="0">
                <a:latin typeface="Arial"/>
              </a:rPr>
              <a:t> </a:t>
            </a:r>
            <a:r>
              <a:rPr lang="de-DE" sz="2000" b="0" strike="noStrike" spc="-1" dirty="0" err="1" smtClean="0">
                <a:latin typeface="Arial"/>
              </a:rPr>
              <a:t>assembled</a:t>
            </a:r>
            <a:r>
              <a:rPr lang="de-DE" sz="2000" b="0" strike="noStrike" spc="-1" dirty="0" smtClean="0">
                <a:latin typeface="Arial"/>
              </a:rPr>
              <a:t> </a:t>
            </a:r>
            <a:r>
              <a:rPr lang="de-DE" sz="2000" b="0" strike="noStrike" spc="-1" dirty="0" err="1" smtClean="0">
                <a:latin typeface="Arial"/>
              </a:rPr>
              <a:t>longer</a:t>
            </a:r>
            <a:r>
              <a:rPr lang="de-DE" sz="2000" b="0" strike="noStrike" spc="-1" dirty="0" smtClean="0">
                <a:latin typeface="Arial"/>
              </a:rPr>
              <a:t> </a:t>
            </a:r>
            <a:r>
              <a:rPr lang="de-DE" sz="2000" b="0" strike="noStrike" spc="-1" dirty="0" err="1" smtClean="0">
                <a:latin typeface="Arial"/>
              </a:rPr>
              <a:t>contigs</a:t>
            </a:r>
            <a:r>
              <a:rPr lang="de-DE" sz="2000" b="0" strike="noStrike" spc="-1" dirty="0" smtClean="0">
                <a:latin typeface="Arial"/>
              </a:rPr>
              <a:t> </a:t>
            </a:r>
            <a:r>
              <a:rPr lang="de-DE" sz="2000" b="0" strike="noStrike" spc="-1" dirty="0" err="1" smtClean="0">
                <a:latin typeface="Arial"/>
              </a:rPr>
              <a:t>for</a:t>
            </a:r>
            <a:r>
              <a:rPr lang="de-DE" sz="2000" b="0" strike="noStrike" spc="-1" dirty="0" smtClean="0">
                <a:latin typeface="Arial"/>
              </a:rPr>
              <a:t> </a:t>
            </a:r>
          </a:p>
          <a:p>
            <a:pPr marL="216000" indent="-216000">
              <a:lnSpc>
                <a:spcPct val="100000"/>
              </a:lnSpc>
              <a:buNone/>
              <a:tabLst>
                <a:tab pos="0" algn="l"/>
              </a:tabLst>
            </a:pPr>
            <a:r>
              <a:rPr lang="de-DE" sz="2000" b="0" strike="noStrike" spc="-1" dirty="0" err="1" smtClean="0">
                <a:latin typeface="Arial"/>
              </a:rPr>
              <a:t>Teh</a:t>
            </a:r>
            <a:r>
              <a:rPr lang="de-DE" sz="2000" b="0" strike="noStrike" spc="-1" dirty="0" smtClean="0">
                <a:latin typeface="Arial"/>
              </a:rPr>
              <a:t> </a:t>
            </a:r>
            <a:r>
              <a:rPr lang="de-DE" sz="2000" b="0" strike="noStrike" spc="-1" dirty="0" err="1" smtClean="0">
                <a:latin typeface="Arial"/>
              </a:rPr>
              <a:t>discovered</a:t>
            </a:r>
            <a:r>
              <a:rPr lang="de-DE" sz="2000" b="0" strike="noStrike" spc="-1" dirty="0" smtClean="0">
                <a:latin typeface="Arial"/>
              </a:rPr>
              <a:t> viral</a:t>
            </a:r>
            <a:r>
              <a:rPr lang="de-DE" sz="2000" b="0" strike="noStrike" spc="-1" baseline="0" dirty="0" smtClean="0">
                <a:latin typeface="Arial"/>
              </a:rPr>
              <a:t> </a:t>
            </a:r>
            <a:r>
              <a:rPr lang="de-DE" sz="2000" b="0" strike="noStrike" spc="-1" baseline="0" dirty="0" err="1" smtClean="0">
                <a:latin typeface="Arial"/>
              </a:rPr>
              <a:t>reads</a:t>
            </a:r>
            <a:r>
              <a:rPr lang="de-DE" sz="2000" b="0" strike="noStrike" spc="-1" baseline="0" dirty="0" smtClean="0">
                <a:latin typeface="Arial"/>
              </a:rPr>
              <a:t> </a:t>
            </a:r>
            <a:r>
              <a:rPr lang="de-DE" sz="2000" b="0" strike="noStrike" spc="-1" baseline="0" dirty="0" err="1" smtClean="0">
                <a:latin typeface="Arial"/>
              </a:rPr>
              <a:t>as</a:t>
            </a:r>
            <a:r>
              <a:rPr lang="de-DE" sz="2000" b="0" strike="noStrike" spc="-1" baseline="0" dirty="0" smtClean="0">
                <a:latin typeface="Arial"/>
              </a:rPr>
              <a:t> </a:t>
            </a:r>
            <a:r>
              <a:rPr lang="de-DE" sz="2000" b="0" strike="noStrike" spc="-1" baseline="0" dirty="0" err="1" smtClean="0">
                <a:latin typeface="Arial"/>
              </a:rPr>
              <a:t>it</a:t>
            </a:r>
            <a:r>
              <a:rPr lang="de-DE" sz="2000" b="0" strike="noStrike" spc="-1" baseline="0" dirty="0" smtClean="0">
                <a:latin typeface="Arial"/>
              </a:rPr>
              <a:t> </a:t>
            </a:r>
            <a:r>
              <a:rPr lang="de-DE" sz="2000" b="0" strike="noStrike" spc="-1" baseline="0" dirty="0" err="1" smtClean="0">
                <a:latin typeface="Arial"/>
              </a:rPr>
              <a:t>hasent</a:t>
            </a:r>
            <a:r>
              <a:rPr lang="de-DE" sz="2000" b="0" strike="noStrike" spc="-1" baseline="0" dirty="0" smtClean="0">
                <a:latin typeface="Arial"/>
              </a:rPr>
              <a:t> </a:t>
            </a:r>
            <a:r>
              <a:rPr lang="de-DE" sz="2000" b="0" strike="noStrike" spc="-1" baseline="0" dirty="0" err="1" smtClean="0">
                <a:latin typeface="Arial"/>
              </a:rPr>
              <a:t>been</a:t>
            </a:r>
            <a:r>
              <a:rPr lang="de-DE" sz="2000" b="0" strike="noStrike" spc="-1" baseline="0" dirty="0" smtClean="0">
                <a:latin typeface="Arial"/>
              </a:rPr>
              <a:t> </a:t>
            </a:r>
            <a:r>
              <a:rPr lang="de-DE" sz="2000" b="0" strike="noStrike" spc="-1" baseline="0" dirty="0" err="1" smtClean="0">
                <a:latin typeface="Arial"/>
              </a:rPr>
              <a:t>done</a:t>
            </a:r>
            <a:r>
              <a:rPr lang="de-DE" sz="2000" b="0" strike="noStrike" spc="-1" baseline="0" dirty="0" smtClean="0">
                <a:latin typeface="Arial"/>
              </a:rPr>
              <a:t> </a:t>
            </a:r>
            <a:r>
              <a:rPr lang="de-DE" sz="2000" b="0" strike="noStrike" spc="-1" baseline="0" dirty="0" err="1" smtClean="0">
                <a:latin typeface="Arial"/>
              </a:rPr>
              <a:t>before</a:t>
            </a:r>
            <a:r>
              <a:rPr lang="de-DE" sz="2000" b="0" strike="noStrike" spc="-1" baseline="0" dirty="0" smtClean="0">
                <a:latin typeface="Arial"/>
              </a:rPr>
              <a:t>.</a:t>
            </a:r>
            <a:endParaRPr lang="en-US" sz="2000" b="0" strike="noStrike" spc="-1" dirty="0">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noRot="1" noChangeAspect="1"/>
          </p:cNvSpPr>
          <p:nvPr>
            <p:ph type="sldImg"/>
          </p:nvPr>
        </p:nvSpPr>
        <p:spPr>
          <a:xfrm>
            <a:off x="216000" y="812520"/>
            <a:ext cx="7115760" cy="3997800"/>
          </a:xfrm>
          <a:prstGeom prst="rect">
            <a:avLst/>
          </a:prstGeom>
          <a:ln w="0">
            <a:noFill/>
          </a:ln>
        </p:spPr>
      </p:sp>
      <p:sp>
        <p:nvSpPr>
          <p:cNvPr id="329" name="PlaceHolder 2"/>
          <p:cNvSpPr>
            <a:spLocks noGrp="1"/>
          </p:cNvSpPr>
          <p:nvPr>
            <p:ph type="body"/>
          </p:nvPr>
        </p:nvSpPr>
        <p:spPr>
          <a:xfrm>
            <a:off x="755640" y="5078520"/>
            <a:ext cx="6036120" cy="479952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dirty="0">
                <a:latin typeface="Arial"/>
              </a:rPr>
              <a:t>  </a:t>
            </a:r>
            <a:r>
              <a:rPr lang="en-US" sz="2000" b="0" strike="noStrike" spc="-1" dirty="0" smtClean="0">
                <a:latin typeface="Arial"/>
              </a:rPr>
              <a:t>Here you see the distribution of E-values for the </a:t>
            </a:r>
            <a:r>
              <a:rPr lang="en-US" sz="2000" b="1" strike="noStrike" spc="-1" dirty="0" smtClean="0">
                <a:latin typeface="Arial"/>
              </a:rPr>
              <a:t>assembled</a:t>
            </a:r>
            <a:r>
              <a:rPr lang="en-US" sz="2000" b="1" strike="noStrike" spc="-1" baseline="0" dirty="0" smtClean="0">
                <a:latin typeface="Arial"/>
              </a:rPr>
              <a:t> </a:t>
            </a:r>
            <a:r>
              <a:rPr lang="en-US" sz="2000" b="1" strike="noStrike" spc="-1" baseline="0" dirty="0" err="1" smtClean="0">
                <a:latin typeface="Arial"/>
              </a:rPr>
              <a:t>contigs</a:t>
            </a:r>
            <a:r>
              <a:rPr lang="en-US" sz="2000" b="1" strike="noStrike" spc="-1" baseline="0" dirty="0" smtClean="0">
                <a:latin typeface="Arial"/>
              </a:rPr>
              <a:t> In Gatherer</a:t>
            </a:r>
            <a:r>
              <a:rPr lang="en-US" sz="2000" b="0" strike="noStrike" spc="-1" baseline="0" dirty="0" smtClean="0">
                <a:latin typeface="Arial"/>
              </a:rPr>
              <a:t>.</a:t>
            </a:r>
          </a:p>
          <a:p>
            <a:pPr marL="216000" indent="-216000">
              <a:lnSpc>
                <a:spcPct val="100000"/>
              </a:lnSpc>
              <a:buNone/>
              <a:tabLst>
                <a:tab pos="0" algn="l"/>
              </a:tabLst>
            </a:pPr>
            <a:endParaRPr lang="de-DE" sz="2000" b="0" strike="noStrike" spc="-1" dirty="0" smtClean="0">
              <a:latin typeface="Arial"/>
            </a:endParaRPr>
          </a:p>
          <a:p>
            <a:pPr marL="216000" indent="-216000">
              <a:lnSpc>
                <a:spcPct val="100000"/>
              </a:lnSpc>
              <a:buNone/>
              <a:tabLst>
                <a:tab pos="0" algn="l"/>
              </a:tabLst>
            </a:pPr>
            <a:endParaRPr lang="de-DE" sz="2000" b="0" strike="noStrike" spc="-1" dirty="0" smtClean="0">
              <a:latin typeface="Arial"/>
            </a:endParaRPr>
          </a:p>
          <a:p>
            <a:pPr marL="342900" indent="-342900">
              <a:lnSpc>
                <a:spcPct val="100000"/>
              </a:lnSpc>
              <a:buFontTx/>
              <a:buChar char="-"/>
              <a:tabLst>
                <a:tab pos="0" algn="l"/>
              </a:tabLst>
            </a:pPr>
            <a:r>
              <a:rPr lang="de-DE" sz="2000" b="0" strike="noStrike" spc="-1" dirty="0" err="1" smtClean="0">
                <a:latin typeface="Arial"/>
              </a:rPr>
              <a:t>Assembled</a:t>
            </a:r>
            <a:r>
              <a:rPr lang="de-DE" sz="2000" b="0" strike="noStrike" spc="-1" dirty="0" smtClean="0">
                <a:latin typeface="Arial"/>
              </a:rPr>
              <a:t> </a:t>
            </a:r>
            <a:r>
              <a:rPr lang="de-DE" sz="2000" b="0" strike="noStrike" spc="-1" dirty="0" err="1" smtClean="0">
                <a:latin typeface="Arial"/>
              </a:rPr>
              <a:t>over</a:t>
            </a:r>
            <a:r>
              <a:rPr lang="de-DE" sz="2000" b="0" strike="noStrike" spc="-1" dirty="0" smtClean="0">
                <a:latin typeface="Arial"/>
              </a:rPr>
              <a:t> 8000</a:t>
            </a:r>
            <a:r>
              <a:rPr lang="de-DE" sz="2000" b="0" strike="noStrike" spc="-1" baseline="0" dirty="0" smtClean="0">
                <a:latin typeface="Arial"/>
              </a:rPr>
              <a:t> </a:t>
            </a:r>
            <a:r>
              <a:rPr lang="de-DE" sz="2000" b="0" strike="noStrike" spc="-1" baseline="0" dirty="0" err="1" smtClean="0">
                <a:latin typeface="Arial"/>
              </a:rPr>
              <a:t>contigs</a:t>
            </a:r>
            <a:r>
              <a:rPr lang="de-DE" sz="2000" b="0" strike="noStrike" spc="-1" baseline="0" dirty="0" smtClean="0">
                <a:latin typeface="Arial"/>
              </a:rPr>
              <a:t> </a:t>
            </a:r>
            <a:r>
              <a:rPr lang="de-DE" sz="2000" b="0" strike="noStrike" spc="-1" baseline="0" dirty="0" err="1" smtClean="0">
                <a:latin typeface="Arial"/>
              </a:rPr>
              <a:t>aligning</a:t>
            </a:r>
            <a:r>
              <a:rPr lang="de-DE" sz="2000" b="0" strike="noStrike" spc="-1" baseline="0" dirty="0" smtClean="0">
                <a:latin typeface="Arial"/>
              </a:rPr>
              <a:t> </a:t>
            </a:r>
            <a:r>
              <a:rPr lang="de-DE" sz="2000" b="0" strike="noStrike" spc="-1" baseline="0" dirty="0" err="1" smtClean="0">
                <a:latin typeface="Arial"/>
              </a:rPr>
              <a:t>to</a:t>
            </a:r>
            <a:r>
              <a:rPr lang="de-DE" sz="2000" b="0" strike="noStrike" spc="-1" baseline="0" dirty="0" smtClean="0">
                <a:latin typeface="Arial"/>
              </a:rPr>
              <a:t> </a:t>
            </a:r>
            <a:r>
              <a:rPr lang="de-DE" sz="2000" b="0" strike="noStrike" spc="-1" baseline="0" dirty="0" err="1" smtClean="0">
                <a:latin typeface="Arial"/>
              </a:rPr>
              <a:t>over</a:t>
            </a:r>
            <a:r>
              <a:rPr lang="de-DE" sz="2000" b="0" strike="noStrike" spc="-1" baseline="0" dirty="0" smtClean="0">
                <a:latin typeface="Arial"/>
              </a:rPr>
              <a:t> 120 </a:t>
            </a:r>
            <a:r>
              <a:rPr lang="de-DE" sz="2000" b="0" strike="noStrike" spc="-1" baseline="0" dirty="0" err="1" smtClean="0">
                <a:latin typeface="Arial"/>
              </a:rPr>
              <a:t>families</a:t>
            </a:r>
            <a:r>
              <a:rPr lang="de-DE" sz="2000" b="0" strike="noStrike" spc="-1" baseline="0" dirty="0" smtClean="0">
                <a:latin typeface="Arial"/>
              </a:rPr>
              <a:t>.</a:t>
            </a:r>
          </a:p>
          <a:p>
            <a:pPr marL="342900" indent="-342900">
              <a:lnSpc>
                <a:spcPct val="100000"/>
              </a:lnSpc>
              <a:buFontTx/>
              <a:buChar char="-"/>
              <a:tabLst>
                <a:tab pos="0" algn="l"/>
              </a:tabLst>
            </a:pPr>
            <a:r>
              <a:rPr lang="de-DE" sz="2000" b="0" strike="noStrike" spc="-1" baseline="0" dirty="0" smtClean="0">
                <a:latin typeface="Arial"/>
              </a:rPr>
              <a:t>The </a:t>
            </a:r>
            <a:r>
              <a:rPr lang="de-DE" sz="2000" b="0" strike="noStrike" spc="-1" baseline="0" dirty="0" err="1" smtClean="0">
                <a:latin typeface="Arial"/>
              </a:rPr>
              <a:t>majority</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a:t>
            </a:r>
            <a:r>
              <a:rPr lang="de-DE" sz="2000" b="0" strike="noStrike" spc="-1" baseline="0" dirty="0" err="1" smtClean="0">
                <a:latin typeface="Arial"/>
              </a:rPr>
              <a:t>them</a:t>
            </a:r>
            <a:r>
              <a:rPr lang="de-DE" sz="2000" b="0" strike="noStrike" spc="-1" baseline="0" dirty="0" smtClean="0">
                <a:latin typeface="Arial"/>
              </a:rPr>
              <a:t> </a:t>
            </a:r>
            <a:r>
              <a:rPr lang="de-DE" sz="2000" b="0" strike="noStrike" spc="-1" baseline="0" dirty="0" err="1" smtClean="0">
                <a:latin typeface="Arial"/>
              </a:rPr>
              <a:t>were</a:t>
            </a:r>
            <a:r>
              <a:rPr lang="de-DE" sz="2000" b="0" strike="noStrike" spc="-1" baseline="0" dirty="0" smtClean="0">
                <a:latin typeface="Arial"/>
              </a:rPr>
              <a:t> </a:t>
            </a:r>
            <a:r>
              <a:rPr lang="de-DE" sz="2000" b="0" strike="noStrike" spc="-1" baseline="0" dirty="0" err="1" smtClean="0">
                <a:latin typeface="Arial"/>
              </a:rPr>
              <a:t>significant</a:t>
            </a:r>
            <a:r>
              <a:rPr lang="de-DE" sz="2000" b="0" strike="noStrike" spc="-1" baseline="0" dirty="0" smtClean="0">
                <a:latin typeface="Arial"/>
              </a:rPr>
              <a:t> – </a:t>
            </a:r>
            <a:r>
              <a:rPr lang="de-DE" sz="2000" b="0" strike="noStrike" spc="-1" baseline="0" dirty="0" err="1" smtClean="0">
                <a:latin typeface="Arial"/>
              </a:rPr>
              <a:t>over</a:t>
            </a:r>
            <a:r>
              <a:rPr lang="de-DE" sz="2000" b="0" strike="noStrike" spc="-1" baseline="0" dirty="0" smtClean="0">
                <a:latin typeface="Arial"/>
              </a:rPr>
              <a:t> 6000 </a:t>
            </a:r>
            <a:r>
              <a:rPr lang="de-DE" sz="2000" b="0" strike="noStrike" spc="-1" baseline="0" dirty="0" err="1" smtClean="0">
                <a:latin typeface="Arial"/>
              </a:rPr>
              <a:t>contigs</a:t>
            </a:r>
            <a:r>
              <a:rPr lang="de-DE" sz="2000" b="0" strike="noStrike" spc="-1" baseline="0" dirty="0" smtClean="0">
                <a:latin typeface="Arial"/>
              </a:rPr>
              <a:t>.</a:t>
            </a:r>
          </a:p>
          <a:p>
            <a:pPr marL="342900" indent="-342900">
              <a:lnSpc>
                <a:spcPct val="100000"/>
              </a:lnSpc>
              <a:buFontTx/>
              <a:buChar char="-"/>
              <a:tabLst>
                <a:tab pos="0" algn="l"/>
              </a:tabLst>
            </a:pPr>
            <a:endParaRPr lang="de-DE" sz="2000" b="0" strike="noStrike" spc="-1" baseline="0" dirty="0" smtClean="0">
              <a:latin typeface="Arial"/>
            </a:endParaRPr>
          </a:p>
          <a:p>
            <a:pPr marL="342900" indent="-342900">
              <a:lnSpc>
                <a:spcPct val="100000"/>
              </a:lnSpc>
              <a:buFontTx/>
              <a:buChar char="-"/>
              <a:tabLst>
                <a:tab pos="0" algn="l"/>
              </a:tabLst>
            </a:pPr>
            <a:r>
              <a:rPr lang="de-DE" sz="2000" b="0" strike="noStrike" spc="-1" baseline="0" dirty="0" err="1" smtClean="0">
                <a:latin typeface="Arial"/>
              </a:rPr>
              <a:t>If</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a:t>
            </a:r>
            <a:r>
              <a:rPr lang="de-DE" sz="2000" b="0" strike="noStrike" spc="-1" baseline="0" dirty="0" err="1" smtClean="0">
                <a:latin typeface="Arial"/>
              </a:rPr>
              <a:t>look</a:t>
            </a:r>
            <a:r>
              <a:rPr lang="de-DE" sz="2000" b="0" strike="noStrike" spc="-1" baseline="0" dirty="0" smtClean="0">
                <a:latin typeface="Arial"/>
              </a:rPr>
              <a:t> at </a:t>
            </a:r>
            <a:r>
              <a:rPr lang="de-DE" sz="2000" b="0" strike="noStrike" spc="-1" baseline="0" dirty="0" err="1" smtClean="0">
                <a:latin typeface="Arial"/>
              </a:rPr>
              <a:t>the</a:t>
            </a:r>
            <a:r>
              <a:rPr lang="de-DE" sz="2000" b="0" strike="noStrike" spc="-1" baseline="0" dirty="0" smtClean="0">
                <a:latin typeface="Arial"/>
              </a:rPr>
              <a:t> viral </a:t>
            </a:r>
            <a:r>
              <a:rPr lang="de-DE" sz="2000" b="0" strike="noStrike" spc="-1" baseline="0" dirty="0" err="1" smtClean="0">
                <a:latin typeface="Arial"/>
              </a:rPr>
              <a:t>phyla</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a:t>
            </a:r>
            <a:r>
              <a:rPr lang="de-DE" sz="2000" b="0" strike="noStrike" spc="-1" baseline="0" dirty="0" err="1" smtClean="0">
                <a:latin typeface="Arial"/>
              </a:rPr>
              <a:t>see</a:t>
            </a:r>
            <a:r>
              <a:rPr lang="de-DE" sz="2000" b="0" strike="noStrike" spc="-1" baseline="0" dirty="0" smtClean="0">
                <a:latin typeface="Arial"/>
              </a:rPr>
              <a:t> </a:t>
            </a:r>
            <a:r>
              <a:rPr lang="de-DE" sz="2000" b="0" strike="noStrike" spc="-1" baseline="0" dirty="0" err="1" smtClean="0">
                <a:latin typeface="Arial"/>
              </a:rPr>
              <a:t>that</a:t>
            </a:r>
            <a:r>
              <a:rPr lang="de-DE" sz="2000" b="0" strike="noStrike" spc="-1" baseline="0" dirty="0" smtClean="0">
                <a:latin typeface="Arial"/>
              </a:rPr>
              <a:t> 3 </a:t>
            </a:r>
            <a:r>
              <a:rPr lang="de-DE" sz="2000" b="0" strike="noStrike" spc="-1" baseline="0" dirty="0" err="1" smtClean="0">
                <a:latin typeface="Arial"/>
              </a:rPr>
              <a:t>phyla</a:t>
            </a:r>
            <a:r>
              <a:rPr lang="de-DE" sz="2000" b="0" strike="noStrike" spc="-1" baseline="0" dirty="0" smtClean="0">
                <a:latin typeface="Arial"/>
              </a:rPr>
              <a:t> </a:t>
            </a:r>
            <a:r>
              <a:rPr lang="de-DE" sz="2000" b="0" strike="noStrike" spc="-1" baseline="0" dirty="0" err="1" smtClean="0">
                <a:latin typeface="Arial"/>
              </a:rPr>
              <a:t>dominate</a:t>
            </a:r>
            <a:r>
              <a:rPr lang="de-DE" sz="2000" b="0" strike="noStrike" spc="-1" baseline="0" dirty="0" smtClean="0">
                <a:latin typeface="Arial"/>
              </a:rPr>
              <a:t> </a:t>
            </a:r>
            <a:r>
              <a:rPr lang="de-DE" sz="2000" b="0" strike="noStrike" spc="-1" baseline="0" dirty="0" err="1" smtClean="0">
                <a:latin typeface="Arial"/>
              </a:rPr>
              <a:t>here</a:t>
            </a:r>
            <a:r>
              <a:rPr lang="de-DE" sz="2000" b="0" strike="noStrike" spc="-1" baseline="0" dirty="0" smtClean="0">
                <a:latin typeface="Arial"/>
              </a:rPr>
              <a:t>.</a:t>
            </a:r>
          </a:p>
          <a:p>
            <a:pPr marL="342900" indent="-342900">
              <a:lnSpc>
                <a:spcPct val="100000"/>
              </a:lnSpc>
              <a:buFontTx/>
              <a:buChar char="-"/>
              <a:tabLst>
                <a:tab pos="0" algn="l"/>
              </a:tabLst>
            </a:pPr>
            <a:r>
              <a:rPr lang="de-DE" sz="2000" b="0" strike="noStrike" spc="-1" baseline="0" dirty="0" err="1" smtClean="0">
                <a:latin typeface="Arial"/>
              </a:rPr>
              <a:t>Pisuviricota</a:t>
            </a:r>
            <a:r>
              <a:rPr lang="de-DE" sz="2000" b="0" strike="noStrike" spc="-1" baseline="0" dirty="0" smtClean="0">
                <a:latin typeface="Arial"/>
              </a:rPr>
              <a:t> </a:t>
            </a:r>
            <a:r>
              <a:rPr lang="de-DE" sz="2000" b="0" strike="noStrike" spc="-1" baseline="0" dirty="0" err="1" smtClean="0">
                <a:latin typeface="Arial"/>
              </a:rPr>
              <a:t>being</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most</a:t>
            </a:r>
            <a:r>
              <a:rPr lang="de-DE" sz="2000" b="0" strike="noStrike" spc="-1" baseline="0" dirty="0" smtClean="0">
                <a:latin typeface="Arial"/>
              </a:rPr>
              <a:t> dominant </a:t>
            </a:r>
            <a:r>
              <a:rPr lang="de-DE" sz="2000" b="0" strike="noStrike" spc="-1" baseline="0" dirty="0" err="1" smtClean="0">
                <a:latin typeface="Arial"/>
              </a:rPr>
              <a:t>with</a:t>
            </a:r>
            <a:r>
              <a:rPr lang="de-DE" sz="2000" b="0" strike="noStrike" spc="-1" baseline="0" dirty="0" smtClean="0">
                <a:latin typeface="Arial"/>
              </a:rPr>
              <a:t> 2500 </a:t>
            </a:r>
            <a:r>
              <a:rPr lang="de-DE" sz="2000" b="0" strike="noStrike" spc="-1" baseline="0" dirty="0" err="1" smtClean="0">
                <a:latin typeface="Arial"/>
              </a:rPr>
              <a:t>contigs</a:t>
            </a:r>
            <a:r>
              <a:rPr lang="de-DE" sz="2000" b="0" strike="noStrike" spc="-1" baseline="0" dirty="0" smtClean="0">
                <a:latin typeface="Arial"/>
              </a:rPr>
              <a:t> out </a:t>
            </a:r>
            <a:r>
              <a:rPr lang="de-DE" sz="2000" b="0" strike="noStrike" spc="-1" baseline="0" dirty="0" err="1" smtClean="0">
                <a:latin typeface="Arial"/>
              </a:rPr>
              <a:t>ouf</a:t>
            </a:r>
            <a:r>
              <a:rPr lang="de-DE" sz="2000" b="0" strike="noStrike" spc="-1" baseline="0" dirty="0" smtClean="0">
                <a:latin typeface="Arial"/>
              </a:rPr>
              <a:t> 8000 </a:t>
            </a:r>
            <a:r>
              <a:rPr lang="de-DE" sz="2000" b="0" strike="noStrike" spc="-1" baseline="0" dirty="0" err="1" smtClean="0">
                <a:latin typeface="Arial"/>
              </a:rPr>
              <a:t>with</a:t>
            </a:r>
            <a:r>
              <a:rPr lang="de-DE" sz="2000" b="0" strike="noStrike" spc="-1" baseline="0" dirty="0" smtClean="0">
                <a:latin typeface="Arial"/>
              </a:rPr>
              <a:t> 86% </a:t>
            </a:r>
            <a:r>
              <a:rPr lang="de-DE" sz="2000" b="0" strike="noStrike" spc="-1" baseline="0" dirty="0" err="1" smtClean="0">
                <a:latin typeface="Arial"/>
              </a:rPr>
              <a:t>being</a:t>
            </a:r>
            <a:r>
              <a:rPr lang="de-DE" sz="2000" b="0" strike="noStrike" spc="-1" baseline="0" dirty="0" smtClean="0">
                <a:latin typeface="Arial"/>
              </a:rPr>
              <a:t> </a:t>
            </a:r>
            <a:r>
              <a:rPr lang="de-DE" sz="2000" b="0" strike="noStrike" spc="-1" baseline="0" dirty="0" err="1" smtClean="0">
                <a:latin typeface="Arial"/>
              </a:rPr>
              <a:t>significant</a:t>
            </a:r>
            <a:r>
              <a:rPr lang="de-DE" sz="2000" b="0" strike="noStrike" spc="-1" baseline="0" dirty="0" smtClean="0">
                <a:latin typeface="Arial"/>
              </a:rPr>
              <a:t>.</a:t>
            </a:r>
            <a:endParaRPr lang="en-US" sz="2000" b="0" strike="noStrike" spc="-1" dirty="0">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PlaceHolder 1"/>
          <p:cNvSpPr>
            <a:spLocks noGrp="1" noRot="1" noChangeAspect="1"/>
          </p:cNvSpPr>
          <p:nvPr>
            <p:ph type="sldImg"/>
          </p:nvPr>
        </p:nvSpPr>
        <p:spPr>
          <a:xfrm>
            <a:off x="216000" y="812520"/>
            <a:ext cx="7115760" cy="3997800"/>
          </a:xfrm>
          <a:prstGeom prst="rect">
            <a:avLst/>
          </a:prstGeom>
          <a:ln w="0">
            <a:noFill/>
          </a:ln>
        </p:spPr>
      </p:sp>
      <p:sp>
        <p:nvSpPr>
          <p:cNvPr id="331" name="PlaceHolder 2"/>
          <p:cNvSpPr>
            <a:spLocks noGrp="1"/>
          </p:cNvSpPr>
          <p:nvPr>
            <p:ph type="body"/>
          </p:nvPr>
        </p:nvSpPr>
        <p:spPr>
          <a:xfrm>
            <a:off x="755640" y="5078520"/>
            <a:ext cx="6036120" cy="4799520"/>
          </a:xfrm>
          <a:prstGeom prst="rect">
            <a:avLst/>
          </a:prstGeom>
          <a:noFill/>
          <a:ln w="0">
            <a:noFill/>
          </a:ln>
        </p:spPr>
        <p:txBody>
          <a:bodyPr lIns="0" tIns="0" rIns="0" bIns="0" anchor="t">
            <a:noAutofit/>
          </a:bodyPr>
          <a:lstStyle/>
          <a:p>
            <a:pPr marL="216000" indent="-216000">
              <a:lnSpc>
                <a:spcPct val="100000"/>
              </a:lnSpc>
              <a:buNone/>
              <a:tabLst>
                <a:tab pos="0" algn="l"/>
              </a:tabLst>
            </a:pPr>
            <a:r>
              <a:rPr lang="de-DE" sz="2000" b="0" strike="noStrike" spc="-1" dirty="0" err="1" smtClean="0">
                <a:latin typeface="Arial"/>
              </a:rPr>
              <a:t>Here</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a:t>
            </a:r>
            <a:r>
              <a:rPr lang="de-DE" sz="2000" b="0" strike="noStrike" spc="-1" baseline="0" dirty="0" err="1" smtClean="0">
                <a:latin typeface="Arial"/>
              </a:rPr>
              <a:t>can</a:t>
            </a:r>
            <a:r>
              <a:rPr lang="de-DE" sz="2000" b="0" strike="noStrike" spc="-1" baseline="0" dirty="0" smtClean="0">
                <a:latin typeface="Arial"/>
              </a:rPr>
              <a:t> </a:t>
            </a:r>
            <a:r>
              <a:rPr lang="de-DE" sz="2000" b="0" strike="noStrike" spc="-1" baseline="0" dirty="0" err="1" smtClean="0">
                <a:latin typeface="Arial"/>
              </a:rPr>
              <a:t>see</a:t>
            </a:r>
            <a:r>
              <a:rPr lang="de-DE" sz="2000" b="0" strike="noStrike" spc="-1" baseline="0" dirty="0" smtClean="0">
                <a:latin typeface="Arial"/>
              </a:rPr>
              <a:t> </a:t>
            </a:r>
            <a:r>
              <a:rPr lang="de-DE" sz="2000" b="0" strike="noStrike" spc="-1" baseline="0" dirty="0" err="1" smtClean="0">
                <a:latin typeface="Arial"/>
              </a:rPr>
              <a:t>that</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a:t>
            </a:r>
            <a:r>
              <a:rPr lang="de-DE" sz="2000" b="0" strike="noStrike" spc="-1" baseline="0" dirty="0" err="1" smtClean="0">
                <a:latin typeface="Arial"/>
              </a:rPr>
              <a:t>found</a:t>
            </a:r>
            <a:r>
              <a:rPr lang="de-DE" sz="2000" b="0" strike="noStrike" spc="-1" baseline="0" dirty="0" smtClean="0">
                <a:latin typeface="Arial"/>
              </a:rPr>
              <a:t> viral </a:t>
            </a:r>
            <a:r>
              <a:rPr lang="de-DE" sz="2000" b="0" strike="noStrike" spc="-1" baseline="0" dirty="0" err="1" smtClean="0">
                <a:latin typeface="Arial"/>
              </a:rPr>
              <a:t>contigs</a:t>
            </a:r>
            <a:r>
              <a:rPr lang="de-DE" sz="2000" b="0" strike="noStrike" spc="-1" baseline="0" dirty="0" smtClean="0">
                <a:latin typeface="Arial"/>
              </a:rPr>
              <a:t> </a:t>
            </a:r>
            <a:r>
              <a:rPr lang="de-DE" sz="2000" b="1" strike="noStrike" spc="-1" baseline="0" dirty="0" smtClean="0">
                <a:latin typeface="Arial"/>
              </a:rPr>
              <a:t>in 332 </a:t>
            </a:r>
            <a:r>
              <a:rPr lang="de-DE" sz="2000" b="1" strike="noStrike" spc="-1" baseline="0" dirty="0" err="1" smtClean="0">
                <a:latin typeface="Arial"/>
              </a:rPr>
              <a:t>studies</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342900" indent="-342900">
              <a:lnSpc>
                <a:spcPct val="100000"/>
              </a:lnSpc>
              <a:buFontTx/>
              <a:buChar char="-"/>
              <a:tabLst>
                <a:tab pos="0" algn="l"/>
              </a:tabLst>
            </a:pPr>
            <a:r>
              <a:rPr lang="de-DE" sz="2000" b="0" strike="noStrike" spc="-1" baseline="0" dirty="0" smtClean="0">
                <a:latin typeface="Arial"/>
              </a:rPr>
              <a:t>T</a:t>
            </a:r>
            <a:r>
              <a:rPr lang="de-DE" sz="2000" b="1" strike="noStrike" spc="-1" baseline="0" dirty="0" smtClean="0">
                <a:latin typeface="Arial"/>
              </a:rPr>
              <a:t>he </a:t>
            </a:r>
            <a:r>
              <a:rPr lang="de-DE" sz="2000" b="1" strike="noStrike" spc="-1" baseline="0" dirty="0" err="1" smtClean="0">
                <a:latin typeface="Arial"/>
              </a:rPr>
              <a:t>highest</a:t>
            </a:r>
            <a:r>
              <a:rPr lang="de-DE" sz="2000" b="1" strike="noStrike" spc="-1" baseline="0" dirty="0" smtClean="0">
                <a:latin typeface="Arial"/>
              </a:rPr>
              <a:t> </a:t>
            </a:r>
            <a:r>
              <a:rPr lang="de-DE" sz="2000" b="1" strike="noStrike" spc="-1" baseline="0" dirty="0" err="1" smtClean="0">
                <a:latin typeface="Arial"/>
              </a:rPr>
              <a:t>diversity</a:t>
            </a:r>
            <a:r>
              <a:rPr lang="de-DE" sz="2000" b="1" strike="noStrike" spc="-1" baseline="0" dirty="0" smtClean="0">
                <a:latin typeface="Arial"/>
              </a:rPr>
              <a:t> </a:t>
            </a:r>
            <a:r>
              <a:rPr lang="de-DE" sz="2000" b="1" strike="noStrike" spc="-1" baseline="0" dirty="0" err="1" smtClean="0">
                <a:latin typeface="Arial"/>
              </a:rPr>
              <a:t>of</a:t>
            </a:r>
            <a:r>
              <a:rPr lang="de-DE" sz="2000" b="1" strike="noStrike" spc="-1" baseline="0" dirty="0" smtClean="0">
                <a:latin typeface="Arial"/>
              </a:rPr>
              <a:t> </a:t>
            </a:r>
            <a:r>
              <a:rPr lang="de-DE" sz="2000" b="1" strike="noStrike" spc="-1" baseline="0" dirty="0" err="1" smtClean="0">
                <a:latin typeface="Arial"/>
              </a:rPr>
              <a:t>viruses</a:t>
            </a:r>
            <a:r>
              <a:rPr lang="de-DE" sz="2000" b="1" strike="noStrike" spc="-1" baseline="0" dirty="0" smtClean="0">
                <a:latin typeface="Arial"/>
              </a:rPr>
              <a:t> </a:t>
            </a:r>
            <a:r>
              <a:rPr lang="de-DE" sz="2000" b="1" strike="noStrike" spc="-1" baseline="0" dirty="0" err="1" smtClean="0">
                <a:latin typeface="Arial"/>
              </a:rPr>
              <a:t>being</a:t>
            </a:r>
            <a:r>
              <a:rPr lang="de-DE" sz="2000" b="1" strike="noStrike" spc="-1" baseline="0" dirty="0" smtClean="0">
                <a:latin typeface="Arial"/>
              </a:rPr>
              <a:t> </a:t>
            </a:r>
            <a:r>
              <a:rPr lang="de-DE" sz="2000" b="1" strike="noStrike" spc="-1" baseline="0" dirty="0" err="1" smtClean="0">
                <a:latin typeface="Arial"/>
              </a:rPr>
              <a:t>Pisvirocta</a:t>
            </a:r>
            <a:endParaRPr lang="de-DE" sz="2000" b="1" strike="noStrike" spc="-1" baseline="0" dirty="0" smtClean="0">
              <a:latin typeface="Arial"/>
            </a:endParaRPr>
          </a:p>
          <a:p>
            <a:pPr marL="342900" indent="-342900">
              <a:lnSpc>
                <a:spcPct val="100000"/>
              </a:lnSpc>
              <a:buFontTx/>
              <a:buChar char="-"/>
              <a:tabLst>
                <a:tab pos="0" algn="l"/>
              </a:tabLst>
            </a:pPr>
            <a:r>
              <a:rPr lang="de-DE" sz="2000" b="0" strike="noStrike" spc="-1" baseline="0" dirty="0" err="1" smtClean="0">
                <a:latin typeface="Arial"/>
              </a:rPr>
              <a:t>And</a:t>
            </a:r>
            <a:r>
              <a:rPr lang="de-DE" sz="2000" b="0" strike="noStrike" spc="-1" baseline="0" dirty="0" smtClean="0">
                <a:latin typeface="Arial"/>
              </a:rPr>
              <a:t> </a:t>
            </a:r>
            <a:r>
              <a:rPr lang="de-DE" sz="2000" b="1" strike="noStrike" spc="-1" baseline="0" dirty="0" smtClean="0">
                <a:latin typeface="Arial"/>
              </a:rPr>
              <a:t>102 </a:t>
            </a:r>
            <a:r>
              <a:rPr lang="de-DE" sz="2000" b="1" strike="noStrike" spc="-1" baseline="0" dirty="0" err="1" smtClean="0">
                <a:latin typeface="Arial"/>
              </a:rPr>
              <a:t>studies</a:t>
            </a:r>
            <a:r>
              <a:rPr lang="de-DE" sz="2000" b="1" strike="noStrike" spc="-1" baseline="0" dirty="0" smtClean="0">
                <a:latin typeface="Arial"/>
              </a:rPr>
              <a:t> </a:t>
            </a:r>
            <a:r>
              <a:rPr lang="de-DE" sz="2000" b="1" strike="noStrike" spc="-1" baseline="0" dirty="0" err="1" smtClean="0">
                <a:latin typeface="Arial"/>
              </a:rPr>
              <a:t>containg</a:t>
            </a:r>
            <a:r>
              <a:rPr lang="de-DE" sz="2000" b="1" strike="noStrike" spc="-1" baseline="0" dirty="0" smtClean="0">
                <a:latin typeface="Arial"/>
              </a:rPr>
              <a:t> </a:t>
            </a:r>
            <a:r>
              <a:rPr lang="de-DE" sz="2000" b="1" strike="noStrike" spc="-1" baseline="0" dirty="0" err="1" smtClean="0">
                <a:latin typeface="Arial"/>
              </a:rPr>
              <a:t>Flaviviridae</a:t>
            </a:r>
            <a:r>
              <a:rPr lang="de-DE" sz="2000" b="0" strike="noStrike" spc="-1" baseline="0" dirty="0" smtClean="0">
                <a:latin typeface="Arial"/>
              </a:rPr>
              <a:t>, </a:t>
            </a:r>
            <a:r>
              <a:rPr lang="de-DE" sz="2000" b="0" strike="noStrike" spc="-1" baseline="0" dirty="0" err="1" smtClean="0">
                <a:latin typeface="Arial"/>
              </a:rPr>
              <a:t>then</a:t>
            </a:r>
            <a:endParaRPr lang="de-DE" sz="2000" b="0" strike="noStrike" spc="-1" baseline="0" dirty="0" smtClean="0">
              <a:latin typeface="Arial"/>
            </a:endParaRPr>
          </a:p>
          <a:p>
            <a:pPr marL="342900" indent="-342900">
              <a:lnSpc>
                <a:spcPct val="100000"/>
              </a:lnSpc>
              <a:buFontTx/>
              <a:buChar char="-"/>
              <a:tabLst>
                <a:tab pos="0" algn="l"/>
              </a:tabLst>
            </a:pPr>
            <a:r>
              <a:rPr lang="de-DE" sz="2000" b="1" strike="noStrike" spc="-1" baseline="0" dirty="0" err="1" smtClean="0">
                <a:latin typeface="Arial"/>
              </a:rPr>
              <a:t>Astroviridae</a:t>
            </a:r>
            <a:r>
              <a:rPr lang="de-DE" sz="2000" b="1" strike="noStrike" spc="-1" baseline="0" dirty="0" smtClean="0">
                <a:latin typeface="Arial"/>
              </a:rPr>
              <a:t>, </a:t>
            </a:r>
            <a:r>
              <a:rPr lang="de-DE" sz="2000" b="1" strike="noStrike" spc="-1" baseline="0" dirty="0" err="1" smtClean="0">
                <a:latin typeface="Arial"/>
              </a:rPr>
              <a:t>Arteriviridae</a:t>
            </a:r>
            <a:r>
              <a:rPr lang="de-DE" sz="2000" b="1" strike="noStrike" spc="-1" baseline="0" dirty="0" smtClean="0">
                <a:latin typeface="Arial"/>
              </a:rPr>
              <a:t> </a:t>
            </a:r>
            <a:r>
              <a:rPr lang="de-DE" sz="2000" b="1" strike="noStrike" spc="-1" baseline="0" dirty="0" err="1" smtClean="0">
                <a:latin typeface="Arial"/>
              </a:rPr>
              <a:t>and</a:t>
            </a:r>
            <a:r>
              <a:rPr lang="de-DE" sz="2000" b="1" strike="noStrike" spc="-1" baseline="0" dirty="0" smtClean="0">
                <a:latin typeface="Arial"/>
              </a:rPr>
              <a:t> </a:t>
            </a:r>
            <a:r>
              <a:rPr lang="de-DE" sz="2000" b="1" strike="noStrike" spc="-1" baseline="0" dirty="0" err="1" smtClean="0">
                <a:latin typeface="Arial"/>
              </a:rPr>
              <a:t>Picornaviridae</a:t>
            </a:r>
            <a:r>
              <a:rPr lang="de-DE" sz="2000" b="0" strike="noStrike" spc="-1" baseline="0" dirty="0" smtClean="0">
                <a:latin typeface="Arial"/>
              </a:rPr>
              <a:t>.</a:t>
            </a:r>
          </a:p>
          <a:p>
            <a:pPr marL="0" indent="0">
              <a:lnSpc>
                <a:spcPct val="100000"/>
              </a:lnSpc>
              <a:buFontTx/>
              <a:buNone/>
              <a:tabLst>
                <a:tab pos="0" algn="l"/>
              </a:tabLst>
            </a:pPr>
            <a:endParaRPr lang="de-DE" sz="2000" b="0" strike="noStrike" spc="-1" baseline="0" dirty="0" smtClean="0">
              <a:latin typeface="Arial"/>
            </a:endParaRPr>
          </a:p>
          <a:p>
            <a:pPr marL="342900" indent="-342900">
              <a:lnSpc>
                <a:spcPct val="100000"/>
              </a:lnSpc>
              <a:buFontTx/>
              <a:buChar char="-"/>
              <a:tabLst>
                <a:tab pos="0" algn="l"/>
              </a:tabLst>
            </a:pPr>
            <a:r>
              <a:rPr lang="de-DE" sz="2000" b="0" strike="noStrike" spc="-1" baseline="0" dirty="0" smtClean="0">
                <a:latin typeface="Arial"/>
              </a:rPr>
              <a:t>144 </a:t>
            </a:r>
            <a:r>
              <a:rPr lang="de-DE" sz="2000" b="0" strike="noStrike" spc="-1" baseline="0" dirty="0" err="1" smtClean="0">
                <a:latin typeface="Arial"/>
              </a:rPr>
              <a:t>studies</a:t>
            </a:r>
            <a:r>
              <a:rPr lang="de-DE" sz="2000" b="0" strike="noStrike" spc="-1" baseline="0" dirty="0" smtClean="0">
                <a:latin typeface="Arial"/>
              </a:rPr>
              <a:t> </a:t>
            </a:r>
            <a:r>
              <a:rPr lang="de-DE" sz="2000" b="1" strike="noStrike" spc="-1" baseline="0" dirty="0" err="1" smtClean="0">
                <a:latin typeface="Arial"/>
              </a:rPr>
              <a:t>identified</a:t>
            </a:r>
            <a:r>
              <a:rPr lang="de-DE" sz="2000" b="1" strike="noStrike" spc="-1" baseline="0" dirty="0" smtClean="0">
                <a:latin typeface="Arial"/>
              </a:rPr>
              <a:t> Non-RNA </a:t>
            </a:r>
            <a:r>
              <a:rPr lang="de-DE" sz="2000" b="1" strike="noStrike" spc="-1" baseline="0" dirty="0" err="1" smtClean="0">
                <a:latin typeface="Arial"/>
              </a:rPr>
              <a:t>viruses</a:t>
            </a:r>
            <a:r>
              <a:rPr lang="de-DE" sz="2000" b="0" strike="noStrike" spc="-1" baseline="0" dirty="0" smtClean="0">
                <a:latin typeface="Arial"/>
              </a:rPr>
              <a:t>, </a:t>
            </a:r>
            <a:r>
              <a:rPr lang="de-DE" sz="2000" b="0" strike="noStrike" spc="-1" baseline="0" dirty="0" err="1" smtClean="0">
                <a:latin typeface="Arial"/>
              </a:rPr>
              <a:t>which</a:t>
            </a:r>
            <a:r>
              <a:rPr lang="de-DE" sz="2000" b="0" strike="noStrike" spc="-1" baseline="0" dirty="0" smtClean="0">
                <a:latin typeface="Arial"/>
              </a:rPr>
              <a:t> </a:t>
            </a:r>
            <a:r>
              <a:rPr lang="de-DE" sz="2000" b="0" strike="noStrike" spc="-1" baseline="0" dirty="0" err="1" smtClean="0">
                <a:latin typeface="Arial"/>
              </a:rPr>
              <a:t>are</a:t>
            </a:r>
            <a:r>
              <a:rPr lang="de-DE" sz="2000" b="0" strike="noStrike" spc="-1" baseline="0" dirty="0" smtClean="0">
                <a:latin typeface="Arial"/>
              </a:rPr>
              <a:t> </a:t>
            </a:r>
            <a:r>
              <a:rPr lang="de-DE" sz="2000" b="0" strike="noStrike" spc="-1" baseline="0" dirty="0" err="1" smtClean="0">
                <a:latin typeface="Arial"/>
              </a:rPr>
              <a:t>largely</a:t>
            </a:r>
            <a:r>
              <a:rPr lang="de-DE" sz="2000" b="0" strike="noStrike" spc="-1" baseline="0" dirty="0" smtClean="0">
                <a:latin typeface="Arial"/>
              </a:rPr>
              <a:t> DNA </a:t>
            </a:r>
            <a:r>
              <a:rPr lang="de-DE" sz="2000" b="0" strike="noStrike" spc="-1" baseline="0" dirty="0" err="1" smtClean="0">
                <a:latin typeface="Arial"/>
              </a:rPr>
              <a:t>viruses</a:t>
            </a:r>
            <a:r>
              <a:rPr lang="de-DE" sz="2000" b="0" strike="noStrike" spc="-1" baseline="0" dirty="0" smtClean="0">
                <a:latin typeface="Arial"/>
              </a:rPr>
              <a:t>,</a:t>
            </a:r>
          </a:p>
          <a:p>
            <a:pPr marL="342900" indent="-342900">
              <a:lnSpc>
                <a:spcPct val="100000"/>
              </a:lnSpc>
              <a:buFontTx/>
              <a:buChar char="-"/>
              <a:tabLst>
                <a:tab pos="0" algn="l"/>
              </a:tabLst>
            </a:pPr>
            <a:r>
              <a:rPr lang="de-DE" sz="2000" b="1" strike="noStrike" spc="-1" baseline="0" dirty="0" err="1" smtClean="0">
                <a:latin typeface="Arial"/>
              </a:rPr>
              <a:t>However</a:t>
            </a:r>
            <a:r>
              <a:rPr lang="de-DE" sz="2000" b="1" strike="noStrike" spc="-1" baseline="0" dirty="0" smtClean="0">
                <a:latin typeface="Arial"/>
              </a:rPr>
              <a:t> </a:t>
            </a:r>
            <a:r>
              <a:rPr lang="de-DE" sz="2000" b="1" strike="noStrike" spc="-1" baseline="0" dirty="0" err="1" smtClean="0">
                <a:latin typeface="Arial"/>
              </a:rPr>
              <a:t>those</a:t>
            </a:r>
            <a:r>
              <a:rPr lang="de-DE" sz="2000" b="1" strike="noStrike" spc="-1" baseline="0" dirty="0" smtClean="0">
                <a:latin typeface="Arial"/>
              </a:rPr>
              <a:t> </a:t>
            </a:r>
            <a:r>
              <a:rPr lang="de-DE" sz="2000" b="1" strike="noStrike" spc="-1" baseline="0" dirty="0" err="1" smtClean="0">
                <a:latin typeface="Arial"/>
              </a:rPr>
              <a:t>false</a:t>
            </a:r>
            <a:r>
              <a:rPr lang="de-DE" sz="2000" b="1" strike="noStrike" spc="-1" baseline="0" dirty="0" smtClean="0">
                <a:latin typeface="Arial"/>
              </a:rPr>
              <a:t> positives </a:t>
            </a:r>
            <a:r>
              <a:rPr lang="de-DE" sz="2000" b="1" strike="noStrike" spc="-1" baseline="0" dirty="0" err="1" smtClean="0">
                <a:latin typeface="Arial"/>
              </a:rPr>
              <a:t>as</a:t>
            </a:r>
            <a:r>
              <a:rPr lang="de-DE" sz="2000" b="1" strike="noStrike" spc="-1" baseline="0" dirty="0" smtClean="0">
                <a:latin typeface="Arial"/>
              </a:rPr>
              <a:t> </a:t>
            </a:r>
            <a:r>
              <a:rPr lang="de-DE" sz="2000" b="1" strike="noStrike" spc="-1" baseline="0" dirty="0" err="1" smtClean="0">
                <a:latin typeface="Arial"/>
              </a:rPr>
              <a:t>their</a:t>
            </a:r>
            <a:r>
              <a:rPr lang="de-DE" sz="2000" b="1" strike="noStrike" spc="-1" baseline="0" dirty="0" smtClean="0">
                <a:latin typeface="Arial"/>
              </a:rPr>
              <a:t> E-</a:t>
            </a:r>
            <a:r>
              <a:rPr lang="de-DE" sz="2000" b="1" strike="noStrike" spc="-1" baseline="0" dirty="0" err="1" smtClean="0">
                <a:latin typeface="Arial"/>
              </a:rPr>
              <a:t>value</a:t>
            </a:r>
            <a:r>
              <a:rPr lang="de-DE" sz="2000" b="1" strike="noStrike" spc="-1" baseline="0" dirty="0" smtClean="0">
                <a:latin typeface="Arial"/>
              </a:rPr>
              <a:t> </a:t>
            </a:r>
            <a:r>
              <a:rPr lang="de-DE" sz="2000" b="1" strike="noStrike" spc="-1" baseline="0" dirty="0" err="1" smtClean="0">
                <a:latin typeface="Arial"/>
              </a:rPr>
              <a:t>is</a:t>
            </a:r>
            <a:r>
              <a:rPr lang="de-DE" sz="2000" b="1" strike="noStrike" spc="-1" baseline="0" dirty="0" smtClean="0">
                <a:latin typeface="Arial"/>
              </a:rPr>
              <a:t> </a:t>
            </a:r>
            <a:r>
              <a:rPr lang="de-DE" sz="2000" b="1" strike="noStrike" spc="-1" baseline="0" dirty="0" err="1" smtClean="0">
                <a:latin typeface="Arial"/>
              </a:rPr>
              <a:t>smaller</a:t>
            </a:r>
            <a:r>
              <a:rPr lang="de-DE" sz="2000" b="1" strike="noStrike" spc="-1" baseline="0" dirty="0" smtClean="0">
                <a:latin typeface="Arial"/>
              </a:rPr>
              <a:t> </a:t>
            </a:r>
            <a:r>
              <a:rPr lang="de-DE" sz="2000" b="1" strike="noStrike" spc="-1" baseline="0" dirty="0" err="1" smtClean="0">
                <a:latin typeface="Arial"/>
              </a:rPr>
              <a:t>than</a:t>
            </a:r>
            <a:r>
              <a:rPr lang="de-DE" sz="2000" b="1" strike="noStrike" spc="-1" baseline="0" dirty="0" smtClean="0">
                <a:latin typeface="Arial"/>
              </a:rPr>
              <a:t> </a:t>
            </a:r>
            <a:r>
              <a:rPr lang="de-DE" sz="2000" b="1" strike="noStrike" spc="-1" baseline="0" dirty="0" err="1" smtClean="0">
                <a:latin typeface="Arial"/>
              </a:rPr>
              <a:t>those</a:t>
            </a:r>
            <a:r>
              <a:rPr lang="de-DE" sz="2000" b="1" strike="noStrike" spc="-1" baseline="0" dirty="0" smtClean="0">
                <a:latin typeface="Arial"/>
              </a:rPr>
              <a:t> </a:t>
            </a:r>
            <a:r>
              <a:rPr lang="de-DE" sz="2000" b="1" strike="noStrike" spc="-1" baseline="0" dirty="0" err="1" smtClean="0">
                <a:latin typeface="Arial"/>
              </a:rPr>
              <a:t>from</a:t>
            </a:r>
            <a:r>
              <a:rPr lang="de-DE" sz="2000" b="1" strike="noStrike" spc="-1" baseline="0" dirty="0" smtClean="0">
                <a:latin typeface="Arial"/>
              </a:rPr>
              <a:t> </a:t>
            </a:r>
            <a:r>
              <a:rPr lang="de-DE" sz="2000" b="1" strike="noStrike" spc="-1" baseline="0" dirty="0" err="1" smtClean="0">
                <a:latin typeface="Arial"/>
              </a:rPr>
              <a:t>the</a:t>
            </a:r>
            <a:r>
              <a:rPr lang="de-DE" sz="2000" b="1" strike="noStrike" spc="-1" baseline="0" dirty="0" smtClean="0">
                <a:latin typeface="Arial"/>
              </a:rPr>
              <a:t> RNA </a:t>
            </a:r>
            <a:r>
              <a:rPr lang="de-DE" sz="2000" b="1" strike="noStrike" spc="-1" baseline="0" dirty="0" err="1" smtClean="0">
                <a:latin typeface="Arial"/>
              </a:rPr>
              <a:t>viruses</a:t>
            </a:r>
            <a:r>
              <a:rPr lang="de-DE" sz="2000" b="0" strike="noStrike" spc="-1" baseline="0" dirty="0" smtClean="0">
                <a:latin typeface="Arial"/>
              </a:rPr>
              <a:t>.</a:t>
            </a:r>
            <a:endParaRPr lang="en-US" sz="2000" b="0" strike="noStrike" spc="-1" dirty="0">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noRot="1" noChangeAspect="1"/>
          </p:cNvSpPr>
          <p:nvPr>
            <p:ph type="sldImg"/>
          </p:nvPr>
        </p:nvSpPr>
        <p:spPr>
          <a:xfrm>
            <a:off x="216000" y="812520"/>
            <a:ext cx="7122960" cy="4005000"/>
          </a:xfrm>
          <a:prstGeom prst="rect">
            <a:avLst/>
          </a:prstGeom>
          <a:ln w="0">
            <a:noFill/>
          </a:ln>
        </p:spPr>
      </p:sp>
      <p:sp>
        <p:nvSpPr>
          <p:cNvPr id="333" name="PlaceHolder 2"/>
          <p:cNvSpPr>
            <a:spLocks noGrp="1"/>
          </p:cNvSpPr>
          <p:nvPr>
            <p:ph type="body"/>
          </p:nvPr>
        </p:nvSpPr>
        <p:spPr>
          <a:xfrm>
            <a:off x="755640" y="5078520"/>
            <a:ext cx="6043320" cy="4806720"/>
          </a:xfrm>
          <a:prstGeom prst="rect">
            <a:avLst/>
          </a:prstGeom>
          <a:noFill/>
          <a:ln w="0">
            <a:noFill/>
          </a:ln>
        </p:spPr>
        <p:txBody>
          <a:bodyPr lIns="0" tIns="0" rIns="0" bIns="0" anchor="t">
            <a:noAutofit/>
          </a:bodyPr>
          <a:lstStyle/>
          <a:p>
            <a:pPr marL="216000" indent="-216000">
              <a:lnSpc>
                <a:spcPct val="100000"/>
              </a:lnSpc>
              <a:buNone/>
              <a:tabLst>
                <a:tab pos="0" algn="l"/>
              </a:tabLst>
            </a:pPr>
            <a:r>
              <a:rPr lang="de-DE" sz="2000" b="0" strike="noStrike" spc="-1" dirty="0" smtClean="0">
                <a:latin typeface="Arial"/>
              </a:rPr>
              <a:t>Next, I </a:t>
            </a:r>
            <a:r>
              <a:rPr lang="de-DE" sz="2000" b="0" strike="noStrike" spc="-1" dirty="0" err="1" smtClean="0">
                <a:latin typeface="Arial"/>
              </a:rPr>
              <a:t>want</a:t>
            </a:r>
            <a:r>
              <a:rPr lang="de-DE" sz="2000" b="0" strike="noStrike" spc="-1" dirty="0" smtClean="0">
                <a:latin typeface="Arial"/>
              </a:rPr>
              <a:t> </a:t>
            </a:r>
            <a:r>
              <a:rPr lang="de-DE" sz="2000" b="0" strike="noStrike" spc="-1" dirty="0" err="1" smtClean="0">
                <a:latin typeface="Arial"/>
              </a:rPr>
              <a:t>to</a:t>
            </a:r>
            <a:r>
              <a:rPr lang="de-DE" sz="2000" b="0" strike="noStrike" spc="-1" dirty="0" smtClean="0">
                <a:latin typeface="Arial"/>
              </a:rPr>
              <a:t> </a:t>
            </a:r>
            <a:r>
              <a:rPr lang="de-DE" sz="2000" b="0" strike="noStrike" spc="-1" dirty="0" err="1" smtClean="0">
                <a:latin typeface="Arial"/>
              </a:rPr>
              <a:t>see</a:t>
            </a:r>
            <a:r>
              <a:rPr lang="de-DE" sz="2000" b="0" strike="noStrike" spc="-1" dirty="0" smtClean="0">
                <a:latin typeface="Arial"/>
              </a:rPr>
              <a:t> </a:t>
            </a:r>
            <a:r>
              <a:rPr lang="de-DE" sz="2000" b="0" strike="noStrike" spc="-1" dirty="0" err="1" smtClean="0">
                <a:latin typeface="Arial"/>
              </a:rPr>
              <a:t>how</a:t>
            </a:r>
            <a:r>
              <a:rPr lang="de-DE" sz="2000" b="0" strike="noStrike" spc="-1" dirty="0" smtClean="0">
                <a:latin typeface="Arial"/>
              </a:rPr>
              <a:t> </a:t>
            </a:r>
            <a:r>
              <a:rPr lang="de-DE" sz="2000" b="0" strike="noStrike" spc="-1" dirty="0" err="1" smtClean="0">
                <a:latin typeface="Arial"/>
              </a:rPr>
              <a:t>many</a:t>
            </a:r>
            <a:r>
              <a:rPr lang="de-DE" sz="2000" b="0" strike="noStrike" spc="-1" dirty="0" smtClean="0">
                <a:latin typeface="Arial"/>
              </a:rPr>
              <a:t> </a:t>
            </a:r>
            <a:r>
              <a:rPr lang="de-DE" sz="2000" b="0" strike="noStrike" spc="-1" dirty="0" err="1" smtClean="0">
                <a:latin typeface="Arial"/>
              </a:rPr>
              <a:t>novel</a:t>
            </a:r>
            <a:r>
              <a:rPr lang="de-DE" sz="2000" b="0" strike="noStrike" spc="-1" dirty="0" smtClean="0">
                <a:latin typeface="Arial"/>
              </a:rPr>
              <a:t> </a:t>
            </a:r>
            <a:r>
              <a:rPr lang="de-DE" sz="2000" b="0" strike="noStrike" spc="-1" dirty="0" err="1" smtClean="0">
                <a:latin typeface="Arial"/>
              </a:rPr>
              <a:t>sequences</a:t>
            </a:r>
            <a:r>
              <a:rPr lang="de-DE" sz="2000" b="0" strike="noStrike" spc="-1" dirty="0" smtClean="0">
                <a:latin typeface="Arial"/>
              </a:rPr>
              <a:t> </a:t>
            </a:r>
            <a:r>
              <a:rPr lang="de-DE" sz="2000" b="0" strike="noStrike" spc="-1" dirty="0" err="1" smtClean="0">
                <a:latin typeface="Arial"/>
              </a:rPr>
              <a:t>were</a:t>
            </a:r>
            <a:r>
              <a:rPr lang="de-DE" sz="2000" b="0" strike="noStrike" spc="-1" dirty="0" smtClean="0">
                <a:latin typeface="Arial"/>
              </a:rPr>
              <a:t> </a:t>
            </a:r>
            <a:r>
              <a:rPr lang="de-DE" sz="2000" b="0" strike="noStrike" spc="-1" dirty="0" err="1" smtClean="0">
                <a:latin typeface="Arial"/>
              </a:rPr>
              <a:t>identified</a:t>
            </a:r>
            <a:r>
              <a:rPr lang="de-DE" sz="2000" b="0" strike="noStrike" spc="-1" dirty="0" smtClean="0">
                <a:latin typeface="Arial"/>
              </a:rPr>
              <a:t>.</a:t>
            </a:r>
          </a:p>
          <a:p>
            <a:pPr marL="216000" indent="-216000">
              <a:lnSpc>
                <a:spcPct val="100000"/>
              </a:lnSpc>
              <a:buNone/>
              <a:tabLst>
                <a:tab pos="0" algn="l"/>
              </a:tabLst>
            </a:pPr>
            <a:endParaRPr lang="de-DE" sz="2000" b="0" strike="noStrike" spc="-1" dirty="0" smtClean="0">
              <a:latin typeface="Arial"/>
            </a:endParaRPr>
          </a:p>
          <a:p>
            <a:pPr marL="216000" indent="-216000">
              <a:lnSpc>
                <a:spcPct val="100000"/>
              </a:lnSpc>
              <a:buNone/>
              <a:tabLst>
                <a:tab pos="0" algn="l"/>
              </a:tabLst>
            </a:pPr>
            <a:r>
              <a:rPr lang="de-DE" sz="2000" b="0" strike="noStrike" spc="-1" dirty="0" smtClean="0">
                <a:latin typeface="Arial"/>
              </a:rPr>
              <a:t>- </a:t>
            </a:r>
            <a:r>
              <a:rPr lang="de-DE" sz="2000" b="1" strike="noStrike" spc="-1" dirty="0" err="1" smtClean="0">
                <a:latin typeface="Arial"/>
              </a:rPr>
              <a:t>We</a:t>
            </a:r>
            <a:r>
              <a:rPr lang="de-DE" sz="2000" b="1" strike="noStrike" spc="-1" dirty="0" smtClean="0">
                <a:latin typeface="Arial"/>
              </a:rPr>
              <a:t> </a:t>
            </a:r>
            <a:r>
              <a:rPr lang="de-DE" sz="2000" b="1" strike="noStrike" spc="-1" dirty="0" err="1" smtClean="0">
                <a:latin typeface="Arial"/>
              </a:rPr>
              <a:t>define</a:t>
            </a:r>
            <a:r>
              <a:rPr lang="de-DE" sz="2000" b="1" strike="noStrike" spc="-1" baseline="0" dirty="0" smtClean="0">
                <a:latin typeface="Arial"/>
              </a:rPr>
              <a:t> </a:t>
            </a:r>
            <a:r>
              <a:rPr lang="de-DE" sz="2000" b="1" strike="noStrike" spc="-1" baseline="0" dirty="0" err="1" smtClean="0">
                <a:latin typeface="Arial"/>
              </a:rPr>
              <a:t>novel</a:t>
            </a:r>
            <a:r>
              <a:rPr lang="de-DE" sz="2000" b="1" strike="noStrike" spc="-1" baseline="0" dirty="0" smtClean="0">
                <a:latin typeface="Arial"/>
              </a:rPr>
              <a:t> </a:t>
            </a:r>
            <a:r>
              <a:rPr lang="de-DE" sz="2000" b="1" strike="noStrike" spc="-1" baseline="0" dirty="0" err="1" smtClean="0">
                <a:latin typeface="Arial"/>
              </a:rPr>
              <a:t>as</a:t>
            </a:r>
            <a:r>
              <a:rPr lang="de-DE" sz="2000" b="1" strike="noStrike" spc="-1" baseline="0" dirty="0" smtClean="0">
                <a:latin typeface="Arial"/>
              </a:rPr>
              <a:t> </a:t>
            </a:r>
            <a:r>
              <a:rPr lang="de-DE" sz="2000" b="1" strike="noStrike" spc="-1" baseline="0" dirty="0" err="1" smtClean="0">
                <a:latin typeface="Arial"/>
              </a:rPr>
              <a:t>having</a:t>
            </a:r>
            <a:r>
              <a:rPr lang="de-DE" sz="2000" b="1" strike="noStrike" spc="-1" baseline="0" dirty="0" smtClean="0">
                <a:latin typeface="Arial"/>
              </a:rPr>
              <a:t> a </a:t>
            </a:r>
            <a:r>
              <a:rPr lang="de-DE" sz="2000" b="1" strike="noStrike" spc="-1" baseline="0" dirty="0" err="1" smtClean="0">
                <a:latin typeface="Arial"/>
              </a:rPr>
              <a:t>sequence</a:t>
            </a:r>
            <a:r>
              <a:rPr lang="de-DE" sz="2000" b="1" strike="noStrike" spc="-1" baseline="0" dirty="0" smtClean="0">
                <a:latin typeface="Arial"/>
              </a:rPr>
              <a:t> </a:t>
            </a:r>
            <a:r>
              <a:rPr lang="de-DE" sz="2000" b="1" strike="noStrike" spc="-1" baseline="0" dirty="0" err="1" smtClean="0">
                <a:latin typeface="Arial"/>
              </a:rPr>
              <a:t>identity</a:t>
            </a:r>
            <a:r>
              <a:rPr lang="de-DE" sz="2000" b="1" strike="noStrike" spc="-1" baseline="0" dirty="0" smtClean="0">
                <a:latin typeface="Arial"/>
              </a:rPr>
              <a:t> </a:t>
            </a:r>
            <a:r>
              <a:rPr lang="de-DE" sz="2000" b="1" strike="noStrike" spc="-1" baseline="0" dirty="0" err="1" smtClean="0">
                <a:latin typeface="Arial"/>
              </a:rPr>
              <a:t>below</a:t>
            </a:r>
            <a:r>
              <a:rPr lang="de-DE" sz="2000" b="1" strike="noStrike" spc="-1" baseline="0" dirty="0" smtClean="0">
                <a:latin typeface="Arial"/>
              </a:rPr>
              <a:t> 90 % </a:t>
            </a:r>
            <a:r>
              <a:rPr lang="de-DE" sz="2000" b="1" strike="noStrike" spc="-1" baseline="0" dirty="0" err="1" smtClean="0">
                <a:latin typeface="Arial"/>
              </a:rPr>
              <a:t>to</a:t>
            </a:r>
            <a:r>
              <a:rPr lang="de-DE" sz="2000" b="1" strike="noStrike" spc="-1" baseline="0" dirty="0" smtClean="0">
                <a:latin typeface="Arial"/>
              </a:rPr>
              <a:t> </a:t>
            </a:r>
            <a:r>
              <a:rPr lang="de-DE" sz="2000" b="1" strike="noStrike" spc="-1" baseline="0" dirty="0" err="1" smtClean="0">
                <a:latin typeface="Arial"/>
              </a:rPr>
              <a:t>the</a:t>
            </a:r>
            <a:r>
              <a:rPr lang="de-DE" sz="2000" b="1" strike="noStrike" spc="-1" baseline="0" dirty="0" smtClean="0">
                <a:latin typeface="Arial"/>
              </a:rPr>
              <a:t> </a:t>
            </a:r>
            <a:r>
              <a:rPr lang="de-DE" sz="2000" b="1" strike="noStrike" spc="-1" baseline="0" dirty="0" err="1" smtClean="0">
                <a:latin typeface="Arial"/>
              </a:rPr>
              <a:t>closest</a:t>
            </a:r>
            <a:r>
              <a:rPr lang="de-DE" sz="2000" b="1" strike="noStrike" spc="-1" baseline="0" dirty="0" smtClean="0">
                <a:latin typeface="Arial"/>
              </a:rPr>
              <a:t> </a:t>
            </a:r>
            <a:r>
              <a:rPr lang="de-DE" sz="2000" b="1" strike="noStrike" spc="-1" baseline="0" dirty="0" err="1" smtClean="0">
                <a:latin typeface="Arial"/>
              </a:rPr>
              <a:t>virus</a:t>
            </a:r>
            <a:r>
              <a:rPr lang="de-DE" sz="2000" b="1" strike="noStrike" spc="-1" baseline="0" dirty="0" smtClean="0">
                <a:latin typeface="Arial"/>
              </a:rPr>
              <a:t> in </a:t>
            </a:r>
            <a:r>
              <a:rPr lang="de-DE" sz="2000" b="1" strike="noStrike" spc="-1" baseline="0" dirty="0" err="1" smtClean="0">
                <a:latin typeface="Arial"/>
              </a:rPr>
              <a:t>the</a:t>
            </a:r>
            <a:r>
              <a:rPr lang="de-DE" sz="2000" b="1" strike="noStrike" spc="-1" baseline="0" dirty="0" smtClean="0">
                <a:latin typeface="Arial"/>
              </a:rPr>
              <a:t> </a:t>
            </a:r>
            <a:r>
              <a:rPr lang="de-DE" sz="2000" b="1" strike="noStrike" spc="-1" baseline="0" dirty="0" err="1" smtClean="0">
                <a:latin typeface="Arial"/>
              </a:rPr>
              <a:t>taxonomy</a:t>
            </a:r>
            <a:r>
              <a:rPr lang="de-DE" sz="2000" b="1" strike="noStrike" spc="-1" baseline="0" dirty="0" smtClean="0">
                <a:latin typeface="Arial"/>
              </a:rPr>
              <a:t> </a:t>
            </a:r>
            <a:r>
              <a:rPr lang="de-DE" sz="2000" b="1" strike="noStrike" spc="-1" baseline="0" dirty="0" err="1" smtClean="0">
                <a:latin typeface="Arial"/>
              </a:rPr>
              <a:t>annotation</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smtClean="0">
                <a:latin typeface="Arial"/>
              </a:rPr>
              <a:t>- </a:t>
            </a:r>
            <a:r>
              <a:rPr lang="de-DE" sz="2000" b="1" strike="noStrike" spc="-1" baseline="0" dirty="0" err="1" smtClean="0">
                <a:latin typeface="Arial"/>
              </a:rPr>
              <a:t>Majority</a:t>
            </a:r>
            <a:r>
              <a:rPr lang="de-DE" sz="2000" b="1" strike="noStrike" spc="-1" baseline="0" dirty="0" smtClean="0">
                <a:latin typeface="Arial"/>
              </a:rPr>
              <a:t> </a:t>
            </a:r>
            <a:r>
              <a:rPr lang="de-DE" sz="2000" b="1" strike="noStrike" spc="-1" baseline="0" dirty="0" err="1" smtClean="0">
                <a:latin typeface="Arial"/>
              </a:rPr>
              <a:t>of</a:t>
            </a:r>
            <a:r>
              <a:rPr lang="de-DE" sz="2000" b="1" strike="noStrike" spc="-1" baseline="0" dirty="0" smtClean="0">
                <a:latin typeface="Arial"/>
              </a:rPr>
              <a:t> viral </a:t>
            </a:r>
            <a:r>
              <a:rPr lang="de-DE" sz="2000" b="1" strike="noStrike" spc="-1" baseline="0" dirty="0" err="1" smtClean="0">
                <a:latin typeface="Arial"/>
              </a:rPr>
              <a:t>contigs</a:t>
            </a:r>
            <a:r>
              <a:rPr lang="de-DE" sz="2000" b="1" strike="noStrike" spc="-1" baseline="0" dirty="0" smtClean="0">
                <a:latin typeface="Arial"/>
              </a:rPr>
              <a:t> </a:t>
            </a:r>
            <a:r>
              <a:rPr lang="de-DE" sz="2000" b="1" strike="noStrike" spc="-1" baseline="0" dirty="0" err="1" smtClean="0">
                <a:latin typeface="Arial"/>
              </a:rPr>
              <a:t>are</a:t>
            </a:r>
            <a:r>
              <a:rPr lang="de-DE" sz="2000" b="1" strike="noStrike" spc="-1" baseline="0" dirty="0" smtClean="0">
                <a:latin typeface="Arial"/>
              </a:rPr>
              <a:t> </a:t>
            </a:r>
            <a:r>
              <a:rPr lang="de-DE" sz="2000" b="1" strike="noStrike" spc="-1" baseline="0" dirty="0" err="1" smtClean="0">
                <a:latin typeface="Arial"/>
              </a:rPr>
              <a:t>novel</a:t>
            </a:r>
            <a:r>
              <a:rPr lang="de-DE" sz="2000" b="1" strike="noStrike" spc="-1" baseline="0" dirty="0" smtClean="0">
                <a:latin typeface="Arial"/>
              </a:rPr>
              <a:t> </a:t>
            </a:r>
            <a:r>
              <a:rPr lang="de-DE" sz="2000" b="1" strike="noStrike" spc="-1" baseline="0" dirty="0" err="1" smtClean="0">
                <a:latin typeface="Arial"/>
              </a:rPr>
              <a:t>with</a:t>
            </a:r>
            <a:r>
              <a:rPr lang="de-DE" sz="2000" b="1" strike="noStrike" spc="-1" baseline="0" dirty="0" smtClean="0">
                <a:latin typeface="Arial"/>
              </a:rPr>
              <a:t> 80%</a:t>
            </a:r>
            <a:endParaRPr lang="en-US" sz="2000" b="1" strike="noStrike" spc="-1" dirty="0" smtClean="0">
              <a:latin typeface="Arial"/>
            </a:endParaRPr>
          </a:p>
          <a:p>
            <a:pPr marL="216000" indent="-216000">
              <a:lnSpc>
                <a:spcPct val="100000"/>
              </a:lnSpc>
              <a:buNone/>
              <a:tabLst>
                <a:tab pos="0" algn="l"/>
              </a:tabLst>
            </a:pPr>
            <a:endParaRPr lang="en-US" sz="2000" b="0" strike="noStrike" spc="-1" dirty="0" smtClean="0">
              <a:latin typeface="Arial"/>
            </a:endParaRPr>
          </a:p>
          <a:p>
            <a:pPr marL="342900" indent="-342900">
              <a:lnSpc>
                <a:spcPct val="100000"/>
              </a:lnSpc>
              <a:buFontTx/>
              <a:buChar char="-"/>
              <a:tabLst>
                <a:tab pos="0" algn="l"/>
              </a:tabLst>
            </a:pPr>
            <a:r>
              <a:rPr lang="en-US" sz="2000" b="0" strike="noStrike" spc="-1" dirty="0" smtClean="0">
                <a:latin typeface="Arial"/>
              </a:rPr>
              <a:t>Majority </a:t>
            </a:r>
            <a:r>
              <a:rPr lang="en-US" sz="2000" b="0" strike="noStrike" spc="-1" dirty="0">
                <a:latin typeface="Arial"/>
              </a:rPr>
              <a:t>of median values </a:t>
            </a:r>
            <a:r>
              <a:rPr lang="en-US" sz="2000" b="1" strike="noStrike" spc="-1" dirty="0">
                <a:latin typeface="Arial"/>
              </a:rPr>
              <a:t>between 40 – 80 % sequence </a:t>
            </a:r>
            <a:r>
              <a:rPr lang="en-US" sz="2000" b="1" strike="noStrike" spc="-1" dirty="0" smtClean="0">
                <a:latin typeface="Arial"/>
              </a:rPr>
              <a:t>identity</a:t>
            </a:r>
          </a:p>
          <a:p>
            <a:pPr marL="342900" indent="-342900">
              <a:lnSpc>
                <a:spcPct val="100000"/>
              </a:lnSpc>
              <a:buFontTx/>
              <a:buChar char="-"/>
              <a:tabLst>
                <a:tab pos="0" algn="l"/>
              </a:tabLst>
            </a:pPr>
            <a:endParaRPr lang="de-DE" sz="2000" b="0" strike="noStrike" spc="-1" dirty="0" smtClean="0">
              <a:latin typeface="Arial"/>
            </a:endParaRPr>
          </a:p>
          <a:p>
            <a:pPr marL="342900" indent="-342900">
              <a:lnSpc>
                <a:spcPct val="100000"/>
              </a:lnSpc>
              <a:buFontTx/>
              <a:buChar char="-"/>
              <a:tabLst>
                <a:tab pos="0" algn="l"/>
              </a:tabLst>
            </a:pPr>
            <a:r>
              <a:rPr lang="de-DE" sz="2000" b="0" strike="noStrike" spc="-1" dirty="0" smtClean="0">
                <a:latin typeface="Arial"/>
              </a:rPr>
              <a:t>- </a:t>
            </a:r>
            <a:r>
              <a:rPr lang="de-DE" sz="2000" b="0" strike="noStrike" spc="-1" dirty="0" err="1" smtClean="0">
                <a:latin typeface="Arial"/>
              </a:rPr>
              <a:t>However</a:t>
            </a:r>
            <a:endParaRPr lang="en-US" sz="2000" b="0" strike="noStrike" spc="-1" dirty="0">
              <a:latin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216000" y="812520"/>
            <a:ext cx="7115760" cy="3997800"/>
          </a:xfrm>
          <a:prstGeom prst="rect">
            <a:avLst/>
          </a:prstGeom>
          <a:ln w="0">
            <a:noFill/>
          </a:ln>
        </p:spPr>
      </p:sp>
      <p:sp>
        <p:nvSpPr>
          <p:cNvPr id="335" name="PlaceHolder 2"/>
          <p:cNvSpPr>
            <a:spLocks noGrp="1"/>
          </p:cNvSpPr>
          <p:nvPr>
            <p:ph type="body"/>
          </p:nvPr>
        </p:nvSpPr>
        <p:spPr>
          <a:xfrm>
            <a:off x="755640" y="5078520"/>
            <a:ext cx="6036120" cy="4799520"/>
          </a:xfrm>
          <a:prstGeom prst="rect">
            <a:avLst/>
          </a:prstGeom>
          <a:noFill/>
          <a:ln w="0">
            <a:noFill/>
          </a:ln>
        </p:spPr>
        <p:txBody>
          <a:bodyPr lIns="0" tIns="0" rIns="0" bIns="0" anchor="t">
            <a:noAutofit/>
          </a:bodyPr>
          <a:lstStyle/>
          <a:p>
            <a:pPr marL="216000" indent="-216000">
              <a:lnSpc>
                <a:spcPct val="100000"/>
              </a:lnSpc>
              <a:buNone/>
              <a:tabLst>
                <a:tab pos="0" algn="l"/>
              </a:tabLst>
            </a:pPr>
            <a:r>
              <a:rPr lang="de-DE" sz="2000" b="0" strike="noStrike" spc="-1" dirty="0" err="1" smtClean="0">
                <a:latin typeface="Arial"/>
              </a:rPr>
              <a:t>However</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majority</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a:t>
            </a:r>
            <a:r>
              <a:rPr lang="de-DE" sz="2000" b="0" strike="noStrike" spc="-1" baseline="0" dirty="0" err="1" smtClean="0">
                <a:latin typeface="Arial"/>
              </a:rPr>
              <a:t>contigs</a:t>
            </a:r>
            <a:r>
              <a:rPr lang="de-DE" sz="2000" b="0" strike="noStrike" spc="-1" baseline="0" dirty="0" smtClean="0">
                <a:latin typeface="Arial"/>
              </a:rPr>
              <a:t> </a:t>
            </a:r>
            <a:r>
              <a:rPr lang="de-DE" sz="2000" b="0" strike="noStrike" spc="-1" baseline="0" dirty="0" err="1" smtClean="0">
                <a:latin typeface="Arial"/>
              </a:rPr>
              <a:t>are</a:t>
            </a:r>
            <a:r>
              <a:rPr lang="de-DE" sz="2000" b="0" strike="noStrike" spc="-1" baseline="0" dirty="0" smtClean="0">
                <a:latin typeface="Arial"/>
              </a:rPr>
              <a:t> </a:t>
            </a:r>
            <a:r>
              <a:rPr lang="de-DE" sz="2000" b="0" strike="noStrike" spc="-1" baseline="0" dirty="0" err="1" smtClean="0">
                <a:latin typeface="Arial"/>
              </a:rPr>
              <a:t>short</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With</a:t>
            </a:r>
            <a:r>
              <a:rPr lang="de-DE" sz="2000" b="0" strike="noStrike" spc="-1" baseline="0" dirty="0" smtClean="0">
                <a:latin typeface="Arial"/>
              </a:rPr>
              <a:t> </a:t>
            </a:r>
            <a:r>
              <a:rPr lang="de-DE" sz="2000" b="0" strike="noStrike" spc="-1" baseline="0" dirty="0" err="1" smtClean="0">
                <a:latin typeface="Arial"/>
              </a:rPr>
              <a:t>only</a:t>
            </a:r>
            <a:r>
              <a:rPr lang="de-DE" sz="2000" b="0" strike="noStrike" spc="-1" baseline="0" dirty="0" smtClean="0">
                <a:latin typeface="Arial"/>
              </a:rPr>
              <a:t> 1225 </a:t>
            </a:r>
            <a:r>
              <a:rPr lang="de-DE" sz="2000" b="0" strike="noStrike" spc="-1" baseline="0" dirty="0" err="1" smtClean="0">
                <a:latin typeface="Arial"/>
              </a:rPr>
              <a:t>contigs</a:t>
            </a:r>
            <a:r>
              <a:rPr lang="de-DE" sz="2000" b="0" strike="noStrike" spc="-1" baseline="0" dirty="0" smtClean="0">
                <a:latin typeface="Arial"/>
              </a:rPr>
              <a:t> </a:t>
            </a:r>
            <a:r>
              <a:rPr lang="de-DE" sz="2000" b="0" strike="noStrike" spc="-1" baseline="0" dirty="0" err="1" smtClean="0">
                <a:latin typeface="Arial"/>
              </a:rPr>
              <a:t>being</a:t>
            </a:r>
            <a:r>
              <a:rPr lang="de-DE" sz="2000" b="0" strike="noStrike" spc="-1" baseline="0" dirty="0" smtClean="0">
                <a:latin typeface="Arial"/>
              </a:rPr>
              <a:t> </a:t>
            </a:r>
            <a:r>
              <a:rPr lang="de-DE" sz="2000" b="0" strike="noStrike" spc="-1" baseline="0" dirty="0" err="1" smtClean="0">
                <a:latin typeface="Arial"/>
              </a:rPr>
              <a:t>longer</a:t>
            </a:r>
            <a:r>
              <a:rPr lang="de-DE" sz="2000" b="0" strike="noStrike" spc="-1" baseline="0" dirty="0" smtClean="0">
                <a:latin typeface="Arial"/>
              </a:rPr>
              <a:t> </a:t>
            </a:r>
            <a:r>
              <a:rPr lang="de-DE" sz="2000" b="0" strike="noStrike" spc="-1" baseline="0" dirty="0" err="1" smtClean="0">
                <a:latin typeface="Arial"/>
              </a:rPr>
              <a:t>than</a:t>
            </a:r>
            <a:r>
              <a:rPr lang="de-DE" sz="2000" b="0" strike="noStrike" spc="-1" baseline="0" dirty="0" smtClean="0">
                <a:latin typeface="Arial"/>
              </a:rPr>
              <a:t> 1000 </a:t>
            </a:r>
            <a:r>
              <a:rPr lang="de-DE" sz="2000" b="0" strike="noStrike" spc="-1" baseline="0" dirty="0" err="1" smtClean="0">
                <a:latin typeface="Arial"/>
              </a:rPr>
              <a:t>nt</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Thats</a:t>
            </a:r>
            <a:r>
              <a:rPr lang="de-DE" sz="2000" b="0" strike="noStrike" spc="-1" baseline="0" dirty="0" smtClean="0">
                <a:latin typeface="Arial"/>
              </a:rPr>
              <a:t> </a:t>
            </a:r>
            <a:r>
              <a:rPr lang="de-DE" sz="2000" b="0" strike="noStrike" spc="-1" baseline="0" dirty="0" err="1" smtClean="0">
                <a:latin typeface="Arial"/>
              </a:rPr>
              <a:t>important</a:t>
            </a:r>
            <a:r>
              <a:rPr lang="de-DE" sz="2000" b="0" strike="noStrike" spc="-1" baseline="0" dirty="0" smtClean="0">
                <a:latin typeface="Arial"/>
              </a:rPr>
              <a:t> </a:t>
            </a:r>
            <a:r>
              <a:rPr lang="de-DE" sz="2000" b="0" strike="noStrike" spc="-1" baseline="0" dirty="0" err="1" smtClean="0">
                <a:latin typeface="Arial"/>
              </a:rPr>
              <a:t>because</a:t>
            </a:r>
            <a:r>
              <a:rPr lang="de-DE" sz="2000" b="0" strike="noStrike" spc="-1" baseline="0" dirty="0" smtClean="0">
                <a:latin typeface="Arial"/>
              </a:rPr>
              <a:t> </a:t>
            </a:r>
            <a:r>
              <a:rPr lang="de-DE" sz="2000" b="0" strike="noStrike" spc="-1" baseline="0" dirty="0" err="1" smtClean="0">
                <a:latin typeface="Arial"/>
              </a:rPr>
              <a:t>weare</a:t>
            </a:r>
            <a:r>
              <a:rPr lang="de-DE" sz="2000" b="0" strike="noStrike" spc="-1" baseline="0" dirty="0" smtClean="0">
                <a:latin typeface="Arial"/>
              </a:rPr>
              <a:t> </a:t>
            </a:r>
            <a:r>
              <a:rPr lang="de-DE" sz="2000" b="0" strike="noStrike" spc="-1" baseline="0" dirty="0" err="1" smtClean="0">
                <a:latin typeface="Arial"/>
              </a:rPr>
              <a:t>interested</a:t>
            </a:r>
            <a:r>
              <a:rPr lang="de-DE" sz="2000" b="0" strike="noStrike" spc="-1" baseline="0" dirty="0" smtClean="0">
                <a:latin typeface="Arial"/>
              </a:rPr>
              <a:t> in viral </a:t>
            </a:r>
            <a:r>
              <a:rPr lang="de-DE" sz="2000" b="1" strike="noStrike" spc="-1" baseline="0" dirty="0" err="1" smtClean="0">
                <a:latin typeface="Arial"/>
              </a:rPr>
              <a:t>sequences</a:t>
            </a:r>
            <a:r>
              <a:rPr lang="de-DE" sz="2000" b="1" strike="noStrike" spc="-1" baseline="0" dirty="0" smtClean="0">
                <a:latin typeface="Arial"/>
              </a:rPr>
              <a:t> </a:t>
            </a:r>
            <a:r>
              <a:rPr lang="de-DE" sz="2000" b="1" strike="noStrike" spc="-1" baseline="0" dirty="0" err="1" smtClean="0">
                <a:latin typeface="Arial"/>
              </a:rPr>
              <a:t>containing</a:t>
            </a:r>
            <a:r>
              <a:rPr lang="de-DE" sz="2000" b="1" strike="noStrike" spc="-1" baseline="0" dirty="0" smtClean="0">
                <a:latin typeface="Arial"/>
              </a:rPr>
              <a:t> </a:t>
            </a:r>
            <a:r>
              <a:rPr lang="de-DE" sz="2000" b="1" strike="noStrike" spc="-1" baseline="0" dirty="0" err="1" smtClean="0">
                <a:latin typeface="Arial"/>
              </a:rPr>
              <a:t>ideally</a:t>
            </a:r>
            <a:r>
              <a:rPr lang="de-DE" sz="2000" b="1" strike="noStrike" spc="-1" baseline="0" dirty="0" smtClean="0">
                <a:latin typeface="Arial"/>
              </a:rPr>
              <a:t> </a:t>
            </a:r>
            <a:r>
              <a:rPr lang="de-DE" sz="2000" b="1" strike="noStrike" spc="-1" baseline="0" dirty="0" err="1" smtClean="0">
                <a:latin typeface="Arial"/>
              </a:rPr>
              <a:t>coding</a:t>
            </a:r>
            <a:r>
              <a:rPr lang="de-DE" sz="2000" b="1" strike="noStrike" spc="-1" baseline="0" dirty="0" smtClean="0">
                <a:latin typeface="Arial"/>
              </a:rPr>
              <a:t> </a:t>
            </a:r>
            <a:r>
              <a:rPr lang="de-DE" sz="2000" b="1" strike="noStrike" spc="-1" baseline="0" dirty="0" err="1" smtClean="0">
                <a:latin typeface="Arial"/>
              </a:rPr>
              <a:t>complete</a:t>
            </a:r>
            <a:r>
              <a:rPr lang="de-DE" sz="2000" b="1" strike="noStrike" spc="-1" baseline="0" dirty="0" smtClean="0">
                <a:latin typeface="Arial"/>
              </a:rPr>
              <a:t> </a:t>
            </a:r>
            <a:r>
              <a:rPr lang="de-DE" sz="2000" b="1" strike="noStrike" spc="-1" baseline="0" dirty="0" err="1" smtClean="0">
                <a:latin typeface="Arial"/>
              </a:rPr>
              <a:t>genomes</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Here</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a:t>
            </a:r>
            <a:r>
              <a:rPr lang="de-DE" sz="2000" b="1" strike="noStrike" spc="-1" baseline="0" dirty="0" err="1" smtClean="0">
                <a:latin typeface="Arial"/>
              </a:rPr>
              <a:t>identify</a:t>
            </a:r>
            <a:r>
              <a:rPr lang="de-DE" sz="2000" b="1" strike="noStrike" spc="-1" baseline="0" dirty="0" smtClean="0">
                <a:latin typeface="Arial"/>
              </a:rPr>
              <a:t> </a:t>
            </a:r>
            <a:r>
              <a:rPr lang="de-DE" sz="2000" b="1" strike="noStrike" spc="-1" baseline="0" dirty="0" err="1" smtClean="0">
                <a:latin typeface="Arial"/>
              </a:rPr>
              <a:t>mostly</a:t>
            </a:r>
            <a:r>
              <a:rPr lang="de-DE" sz="2000" b="1" strike="noStrike" spc="-1" baseline="0" dirty="0" smtClean="0">
                <a:latin typeface="Arial"/>
              </a:rPr>
              <a:t> partial </a:t>
            </a:r>
            <a:r>
              <a:rPr lang="de-DE" sz="2000" b="1" strike="noStrike" spc="-1" baseline="0" dirty="0" err="1" smtClean="0">
                <a:latin typeface="Arial"/>
              </a:rPr>
              <a:t>genome</a:t>
            </a:r>
            <a:r>
              <a:rPr lang="de-DE" sz="2000" b="0" strike="noStrike" spc="-1" baseline="0" dirty="0" err="1" smtClean="0">
                <a:latin typeface="Arial"/>
              </a:rPr>
              <a:t>s</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With</a:t>
            </a:r>
            <a:r>
              <a:rPr lang="de-DE" sz="2000" b="0" strike="noStrike" spc="-1" baseline="0" dirty="0" smtClean="0">
                <a:latin typeface="Arial"/>
              </a:rPr>
              <a:t> 444 </a:t>
            </a:r>
            <a:r>
              <a:rPr lang="de-DE" sz="2000" b="0" strike="noStrike" spc="-1" baseline="0" dirty="0" err="1" smtClean="0">
                <a:latin typeface="Arial"/>
              </a:rPr>
              <a:t>being</a:t>
            </a:r>
            <a:r>
              <a:rPr lang="de-DE" sz="2000" b="0" strike="noStrike" spc="-1" baseline="0" dirty="0" smtClean="0">
                <a:latin typeface="Arial"/>
              </a:rPr>
              <a:t> </a:t>
            </a:r>
            <a:r>
              <a:rPr lang="de-DE" sz="2000" b="0" strike="noStrike" spc="-1" baseline="0" dirty="0" err="1" smtClean="0">
                <a:latin typeface="Arial"/>
              </a:rPr>
              <a:t>both</a:t>
            </a:r>
            <a:r>
              <a:rPr lang="de-DE" sz="2000" b="0" strike="noStrike" spc="-1" baseline="0" dirty="0" smtClean="0">
                <a:latin typeface="Arial"/>
              </a:rPr>
              <a:t> </a:t>
            </a:r>
            <a:r>
              <a:rPr lang="de-DE" sz="2000" b="0" strike="noStrike" spc="-1" baseline="0" dirty="0" err="1" smtClean="0">
                <a:latin typeface="Arial"/>
              </a:rPr>
              <a:t>novel</a:t>
            </a:r>
            <a:r>
              <a:rPr lang="de-DE" sz="2000" b="0" strike="noStrike" spc="-1" baseline="0" dirty="0" smtClean="0">
                <a:latin typeface="Arial"/>
              </a:rPr>
              <a:t> </a:t>
            </a:r>
            <a:r>
              <a:rPr lang="de-DE" sz="2000" b="0" strike="noStrike" spc="-1" baseline="0" dirty="0" err="1" smtClean="0">
                <a:latin typeface="Arial"/>
              </a:rPr>
              <a:t>and</a:t>
            </a:r>
            <a:r>
              <a:rPr lang="de-DE" sz="2000" b="0" strike="noStrike" spc="-1" baseline="0" dirty="0" smtClean="0">
                <a:latin typeface="Arial"/>
              </a:rPr>
              <a:t> </a:t>
            </a:r>
            <a:r>
              <a:rPr lang="de-DE" sz="2000" b="0" strike="noStrike" spc="-1" baseline="0" dirty="0" err="1" smtClean="0">
                <a:latin typeface="Arial"/>
              </a:rPr>
              <a:t>long</a:t>
            </a:r>
            <a:r>
              <a:rPr lang="de-DE" sz="2000" b="0" strike="noStrike" spc="-1" baseline="0" dirty="0" smtClean="0">
                <a:latin typeface="Arial"/>
              </a:rPr>
              <a:t> </a:t>
            </a:r>
            <a:r>
              <a:rPr lang="de-DE" sz="2000" b="0" strike="noStrike" spc="-1" baseline="0" dirty="0" err="1" smtClean="0">
                <a:latin typeface="Arial"/>
              </a:rPr>
              <a:t>with</a:t>
            </a:r>
            <a:r>
              <a:rPr lang="de-DE" sz="2000" b="0" strike="noStrike" spc="-1" baseline="0" dirty="0" smtClean="0">
                <a:latin typeface="Arial"/>
              </a:rPr>
              <a:t> a </a:t>
            </a:r>
            <a:r>
              <a:rPr lang="de-DE" sz="2000" b="0" strike="noStrike" spc="-1" baseline="0" dirty="0" err="1" smtClean="0">
                <a:latin typeface="Arial"/>
              </a:rPr>
              <a:t>range</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1000 -26000</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Again</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a:t>
            </a:r>
            <a:r>
              <a:rPr lang="de-DE" sz="2000" b="0" strike="noStrike" spc="-1" baseline="0" dirty="0" err="1" smtClean="0">
                <a:latin typeface="Arial"/>
              </a:rPr>
              <a:t>see</a:t>
            </a:r>
            <a:r>
              <a:rPr lang="de-DE" sz="2000" b="0" strike="noStrike" spc="-1" baseline="0" dirty="0" smtClean="0">
                <a:latin typeface="Arial"/>
              </a:rPr>
              <a:t> </a:t>
            </a:r>
            <a:r>
              <a:rPr lang="de-DE" sz="2000" b="0" strike="noStrike" spc="-1" baseline="0" dirty="0" err="1" smtClean="0">
                <a:latin typeface="Arial"/>
              </a:rPr>
              <a:t>here</a:t>
            </a:r>
            <a:r>
              <a:rPr lang="de-DE" sz="2000" b="0" strike="noStrike" spc="-1" baseline="0" dirty="0" smtClean="0">
                <a:latin typeface="Arial"/>
              </a:rPr>
              <a:t> </a:t>
            </a:r>
            <a:r>
              <a:rPr lang="de-DE" sz="2000" b="0" strike="noStrike" spc="-1" baseline="0" dirty="0" err="1" smtClean="0">
                <a:latin typeface="Arial"/>
              </a:rPr>
              <a:t>that</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3 </a:t>
            </a:r>
            <a:r>
              <a:rPr lang="de-DE" sz="2000" b="0" strike="noStrike" spc="-1" baseline="0" dirty="0" err="1" smtClean="0">
                <a:latin typeface="Arial"/>
              </a:rPr>
              <a:t>phyla</a:t>
            </a:r>
            <a:r>
              <a:rPr lang="de-DE" sz="2000" b="0" strike="noStrike" spc="-1" baseline="0" dirty="0" smtClean="0">
                <a:latin typeface="Arial"/>
              </a:rPr>
              <a:t> </a:t>
            </a:r>
            <a:r>
              <a:rPr lang="de-DE" sz="2000" b="0" strike="noStrike" spc="-1" baseline="0" dirty="0" err="1" smtClean="0">
                <a:latin typeface="Arial"/>
              </a:rPr>
              <a:t>dominate</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long</a:t>
            </a:r>
            <a:r>
              <a:rPr lang="en-US" sz="2000" b="0" strike="noStrike" spc="-1" baseline="0" dirty="0" smtClean="0">
                <a:latin typeface="Arial"/>
              </a:rPr>
              <a:t> and novel long </a:t>
            </a:r>
            <a:r>
              <a:rPr lang="en-US" sz="2000" b="0" strike="noStrike" spc="-1" baseline="0" dirty="0" err="1" smtClean="0">
                <a:latin typeface="Arial"/>
              </a:rPr>
              <a:t>contigs</a:t>
            </a:r>
            <a:endParaRPr lang="en-US" sz="2000" b="0" strike="noStrike" spc="-1" baseline="0" dirty="0" smtClean="0">
              <a:latin typeface="Arial"/>
            </a:endParaRP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With</a:t>
            </a:r>
            <a:r>
              <a:rPr lang="de-DE" sz="2000" b="0" strike="noStrike" spc="-1" baseline="0" dirty="0" smtClean="0">
                <a:latin typeface="Arial"/>
              </a:rPr>
              <a:t> 90% </a:t>
            </a:r>
            <a:r>
              <a:rPr lang="de-DE" sz="2000" b="0" strike="noStrike" spc="-1" baseline="0" dirty="0" err="1" smtClean="0">
                <a:latin typeface="Arial"/>
              </a:rPr>
              <a:t>of</a:t>
            </a:r>
            <a:r>
              <a:rPr lang="de-DE" sz="2000" b="0" strike="noStrike" spc="-1" baseline="0" dirty="0" smtClean="0">
                <a:latin typeface="Arial"/>
              </a:rPr>
              <a:t> </a:t>
            </a:r>
            <a:r>
              <a:rPr lang="de-DE" sz="2000" b="0" strike="noStrike" spc="-1" baseline="0" dirty="0" err="1" smtClean="0">
                <a:latin typeface="Arial"/>
              </a:rPr>
              <a:t>novel</a:t>
            </a:r>
            <a:r>
              <a:rPr lang="de-DE" sz="2000" b="0" strike="noStrike" spc="-1" baseline="0" dirty="0" smtClean="0">
                <a:latin typeface="Arial"/>
              </a:rPr>
              <a:t> </a:t>
            </a:r>
            <a:r>
              <a:rPr lang="de-DE" sz="2000" b="0" strike="noStrike" spc="-1" baseline="0" dirty="0" err="1" smtClean="0">
                <a:latin typeface="Arial"/>
              </a:rPr>
              <a:t>and</a:t>
            </a:r>
            <a:r>
              <a:rPr lang="de-DE" sz="2000" b="0" strike="noStrike" spc="-1" baseline="0" dirty="0" smtClean="0">
                <a:latin typeface="Arial"/>
              </a:rPr>
              <a:t> </a:t>
            </a:r>
            <a:r>
              <a:rPr lang="de-DE" sz="2000" b="0" strike="noStrike" spc="-1" baseline="0" dirty="0" err="1" smtClean="0">
                <a:latin typeface="Arial"/>
              </a:rPr>
              <a:t>long</a:t>
            </a:r>
            <a:r>
              <a:rPr lang="de-DE" sz="2000" b="0" strike="noStrike" spc="-1" baseline="0" dirty="0" smtClean="0">
                <a:latin typeface="Arial"/>
              </a:rPr>
              <a:t> </a:t>
            </a:r>
            <a:r>
              <a:rPr lang="de-DE" sz="2000" b="0" strike="noStrike" spc="-1" baseline="0" dirty="0" err="1" smtClean="0">
                <a:latin typeface="Arial"/>
              </a:rPr>
              <a:t>contigs</a:t>
            </a:r>
            <a:r>
              <a:rPr lang="de-DE" sz="2000" b="0" strike="noStrike" spc="-1" baseline="0" dirty="0" smtClean="0">
                <a:latin typeface="Arial"/>
              </a:rPr>
              <a:t> </a:t>
            </a:r>
            <a:r>
              <a:rPr lang="de-DE" sz="2000" b="0" strike="noStrike" spc="-1" baseline="0" dirty="0" err="1" smtClean="0">
                <a:latin typeface="Arial"/>
              </a:rPr>
              <a:t>containg</a:t>
            </a:r>
            <a:r>
              <a:rPr lang="de-DE" sz="2000" b="0" strike="noStrike" spc="-1" baseline="0" dirty="0" smtClean="0">
                <a:latin typeface="Arial"/>
              </a:rPr>
              <a:t> </a:t>
            </a:r>
            <a:r>
              <a:rPr lang="de-DE" sz="2000" b="0" strike="noStrike" spc="-1" baseline="0" dirty="0" err="1" smtClean="0">
                <a:latin typeface="Arial"/>
              </a:rPr>
              <a:t>contigs</a:t>
            </a:r>
            <a:r>
              <a:rPr lang="de-DE" sz="2000" b="0" strike="noStrike" spc="-1" baseline="0" dirty="0" smtClean="0">
                <a:latin typeface="Arial"/>
              </a:rPr>
              <a:t> </a:t>
            </a:r>
            <a:r>
              <a:rPr lang="de-DE" sz="2000" b="0" strike="noStrike" spc="-1" baseline="0" dirty="0" err="1" smtClean="0">
                <a:latin typeface="Arial"/>
              </a:rPr>
              <a:t>aligning</a:t>
            </a:r>
            <a:r>
              <a:rPr lang="de-DE" sz="2000" b="0" strike="noStrike" spc="-1" baseline="0" dirty="0" smtClean="0">
                <a:latin typeface="Arial"/>
              </a:rPr>
              <a:t> </a:t>
            </a:r>
            <a:r>
              <a:rPr lang="de-DE" sz="2000" b="0" strike="noStrike" spc="-1" baseline="0" dirty="0" err="1" smtClean="0">
                <a:latin typeface="Arial"/>
              </a:rPr>
              <a:t>to</a:t>
            </a:r>
            <a:r>
              <a:rPr lang="de-DE" sz="2000" b="0" strike="noStrike" spc="-1" baseline="0" dirty="0" smtClean="0">
                <a:latin typeface="Arial"/>
              </a:rPr>
              <a:t> </a:t>
            </a:r>
            <a:r>
              <a:rPr lang="de-DE" sz="2000" b="0" strike="noStrike" spc="-1" baseline="0" dirty="0" err="1" smtClean="0">
                <a:latin typeface="Arial"/>
              </a:rPr>
              <a:t>those</a:t>
            </a:r>
            <a:r>
              <a:rPr lang="de-DE" sz="2000" b="0" strike="noStrike" spc="-1" baseline="0" dirty="0" smtClean="0">
                <a:latin typeface="Arial"/>
              </a:rPr>
              <a:t> 3 </a:t>
            </a:r>
            <a:r>
              <a:rPr lang="de-DE" sz="2000" b="0" strike="noStrike" spc="-1" baseline="0" dirty="0" err="1" smtClean="0">
                <a:latin typeface="Arial"/>
              </a:rPr>
              <a:t>phyla</a:t>
            </a:r>
            <a:r>
              <a:rPr lang="de-DE" sz="2000" b="0" strike="noStrike" spc="-1" baseline="0" dirty="0" smtClean="0">
                <a:latin typeface="Arial"/>
              </a:rP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noRot="1" noChangeAspect="1"/>
          </p:cNvSpPr>
          <p:nvPr>
            <p:ph type="sldImg"/>
          </p:nvPr>
        </p:nvSpPr>
        <p:spPr>
          <a:xfrm>
            <a:off x="216000" y="812520"/>
            <a:ext cx="7122240" cy="4003920"/>
          </a:xfrm>
          <a:prstGeom prst="rect">
            <a:avLst/>
          </a:prstGeom>
          <a:ln w="0">
            <a:noFill/>
          </a:ln>
        </p:spPr>
      </p:sp>
      <p:sp>
        <p:nvSpPr>
          <p:cNvPr id="300" name="PlaceHolder 2"/>
          <p:cNvSpPr>
            <a:spLocks noGrp="1"/>
          </p:cNvSpPr>
          <p:nvPr>
            <p:ph type="body"/>
          </p:nvPr>
        </p:nvSpPr>
        <p:spPr>
          <a:xfrm>
            <a:off x="756000" y="5078520"/>
            <a:ext cx="6042600" cy="480600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Starting with the outline. As you can see it follows the same outline as the master thesis itself.</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laceHolder 1"/>
          <p:cNvSpPr>
            <a:spLocks noGrp="1" noRot="1" noChangeAspect="1"/>
          </p:cNvSpPr>
          <p:nvPr>
            <p:ph type="sldImg"/>
          </p:nvPr>
        </p:nvSpPr>
        <p:spPr>
          <a:xfrm>
            <a:off x="216360" y="812520"/>
            <a:ext cx="7121160" cy="4003200"/>
          </a:xfrm>
          <a:prstGeom prst="rect">
            <a:avLst/>
          </a:prstGeom>
          <a:ln w="0">
            <a:noFill/>
          </a:ln>
        </p:spPr>
      </p:sp>
      <p:sp>
        <p:nvSpPr>
          <p:cNvPr id="337" name="PlaceHolder 2"/>
          <p:cNvSpPr>
            <a:spLocks noGrp="1"/>
          </p:cNvSpPr>
          <p:nvPr>
            <p:ph type="body"/>
          </p:nvPr>
        </p:nvSpPr>
        <p:spPr>
          <a:xfrm>
            <a:off x="756000" y="5078520"/>
            <a:ext cx="6041880" cy="4805280"/>
          </a:xfrm>
          <a:prstGeom prst="rect">
            <a:avLst/>
          </a:prstGeom>
          <a:noFill/>
          <a:ln w="0">
            <a:noFill/>
          </a:ln>
        </p:spPr>
        <p:txBody>
          <a:bodyPr lIns="0" tIns="0" rIns="0" bIns="0" anchor="t">
            <a:noAutofit/>
          </a:bodyPr>
          <a:lstStyle/>
          <a:p>
            <a:pPr marL="216000" indent="-216000">
              <a:lnSpc>
                <a:spcPct val="100000"/>
              </a:lnSpc>
              <a:buNone/>
              <a:tabLst>
                <a:tab pos="0" algn="l"/>
              </a:tabLst>
            </a:pPr>
            <a:r>
              <a:rPr lang="de-DE" sz="2000" b="0" strike="noStrike" spc="-1" dirty="0" smtClean="0">
                <a:latin typeface="Arial"/>
              </a:rPr>
              <a:t>Next, I </a:t>
            </a:r>
            <a:r>
              <a:rPr lang="de-DE" sz="2000" b="0" strike="noStrike" spc="-1" dirty="0" err="1" smtClean="0">
                <a:latin typeface="Arial"/>
              </a:rPr>
              <a:t>took</a:t>
            </a:r>
            <a:r>
              <a:rPr lang="de-DE" sz="2000" b="0" strike="noStrike" spc="-1" dirty="0" smtClean="0">
                <a:latin typeface="Arial"/>
              </a:rPr>
              <a:t> </a:t>
            </a:r>
            <a:r>
              <a:rPr lang="de-DE" sz="2000" b="0" strike="noStrike" spc="-1" dirty="0" err="1" smtClean="0">
                <a:latin typeface="Arial"/>
              </a:rPr>
              <a:t>the</a:t>
            </a:r>
            <a:r>
              <a:rPr lang="de-DE" sz="2000" b="0" strike="noStrike" spc="-1" dirty="0" smtClean="0">
                <a:latin typeface="Arial"/>
              </a:rPr>
              <a:t> top 10 </a:t>
            </a:r>
            <a:r>
              <a:rPr lang="de-DE" sz="2000" b="0" strike="noStrike" spc="-1" dirty="0" err="1" smtClean="0">
                <a:latin typeface="Arial"/>
              </a:rPr>
              <a:t>longest</a:t>
            </a:r>
            <a:r>
              <a:rPr lang="de-DE" sz="2000" b="0" strike="noStrike" spc="-1" dirty="0" smtClean="0">
                <a:latin typeface="Arial"/>
              </a:rPr>
              <a:t> </a:t>
            </a:r>
            <a:r>
              <a:rPr lang="de-DE" sz="2000" b="0" strike="noStrike" spc="-1" dirty="0" err="1" smtClean="0">
                <a:latin typeface="Arial"/>
              </a:rPr>
              <a:t>contig</a:t>
            </a:r>
            <a:r>
              <a:rPr lang="de-DE" sz="2000" b="0" strike="noStrike" spc="-1" dirty="0" smtClean="0">
                <a:latin typeface="Arial"/>
              </a:rPr>
              <a:t> </a:t>
            </a:r>
            <a:r>
              <a:rPr lang="de-DE" sz="2000" b="0" strike="noStrike" spc="-1" dirty="0" err="1" smtClean="0">
                <a:latin typeface="Arial"/>
              </a:rPr>
              <a:t>from</a:t>
            </a:r>
            <a:r>
              <a:rPr lang="de-DE" sz="2000" b="0" strike="noStrike" spc="-1" dirty="0" smtClean="0">
                <a:latin typeface="Arial"/>
              </a:rPr>
              <a:t> different </a:t>
            </a:r>
            <a:r>
              <a:rPr lang="de-DE" sz="2000" b="0" strike="noStrike" spc="-1" dirty="0" err="1" smtClean="0">
                <a:latin typeface="Arial"/>
              </a:rPr>
              <a:t>phyla</a:t>
            </a:r>
            <a:r>
              <a:rPr lang="de-DE" sz="2000" b="0" strike="noStrike" spc="-1" dirty="0" smtClean="0">
                <a:latin typeface="Arial"/>
              </a:rPr>
              <a:t> </a:t>
            </a:r>
            <a:r>
              <a:rPr lang="de-DE" sz="2000" b="0" strike="noStrike" spc="-1" dirty="0" err="1" smtClean="0">
                <a:latin typeface="Arial"/>
              </a:rPr>
              <a:t>and</a:t>
            </a:r>
            <a:r>
              <a:rPr lang="de-DE" sz="2000" b="0" strike="noStrike" spc="-1" dirty="0" smtClean="0">
                <a:latin typeface="Arial"/>
              </a:rPr>
              <a:t> </a:t>
            </a:r>
            <a:r>
              <a:rPr lang="de-DE" sz="2000" b="0" strike="noStrike" spc="-1" dirty="0" err="1" smtClean="0">
                <a:latin typeface="Arial"/>
              </a:rPr>
              <a:t>performed</a:t>
            </a:r>
            <a:r>
              <a:rPr lang="de-DE" sz="2000" b="0" strike="noStrike" spc="-1" dirty="0" smtClean="0">
                <a:latin typeface="Arial"/>
              </a:rPr>
              <a:t> </a:t>
            </a:r>
            <a:r>
              <a:rPr lang="de-DE" sz="2000" b="0" strike="noStrike" spc="-1" dirty="0" err="1" smtClean="0">
                <a:latin typeface="Arial"/>
              </a:rPr>
              <a:t>functional</a:t>
            </a:r>
            <a:r>
              <a:rPr lang="de-DE" sz="2000" b="0" strike="noStrike" spc="-1" dirty="0" smtClean="0">
                <a:latin typeface="Arial"/>
              </a:rPr>
              <a:t> </a:t>
            </a:r>
            <a:r>
              <a:rPr lang="de-DE" sz="2000" b="0" strike="noStrike" spc="-1" dirty="0" err="1" smtClean="0">
                <a:latin typeface="Arial"/>
              </a:rPr>
              <a:t>annotation</a:t>
            </a:r>
            <a:r>
              <a:rPr lang="de-DE" sz="2000" b="0" strike="noStrike" spc="-1" dirty="0" smtClean="0">
                <a:latin typeface="Arial"/>
              </a:rPr>
              <a:t>.</a:t>
            </a:r>
          </a:p>
          <a:p>
            <a:pPr marL="216000" indent="-216000">
              <a:lnSpc>
                <a:spcPct val="100000"/>
              </a:lnSpc>
              <a:buNone/>
              <a:tabLst>
                <a:tab pos="0" algn="l"/>
              </a:tabLst>
            </a:pPr>
            <a:endParaRPr lang="de-DE" sz="2000" b="0" strike="noStrike" spc="-1" dirty="0" smtClean="0">
              <a:latin typeface="Arial"/>
            </a:endParaRPr>
          </a:p>
          <a:p>
            <a:pPr marL="216000" indent="-216000">
              <a:lnSpc>
                <a:spcPct val="100000"/>
              </a:lnSpc>
              <a:buNone/>
              <a:tabLst>
                <a:tab pos="0" algn="l"/>
              </a:tabLst>
            </a:pPr>
            <a:r>
              <a:rPr lang="de-DE" sz="2000" b="0" strike="noStrike" spc="-1" dirty="0" err="1" smtClean="0">
                <a:latin typeface="Arial"/>
              </a:rPr>
              <a:t>We</a:t>
            </a:r>
            <a:r>
              <a:rPr lang="de-DE" sz="2000" b="0" strike="noStrike" spc="-1" dirty="0" smtClean="0">
                <a:latin typeface="Arial"/>
              </a:rPr>
              <a:t> </a:t>
            </a:r>
            <a:r>
              <a:rPr lang="de-DE" sz="2000" b="0" strike="noStrike" spc="-1" dirty="0" err="1" smtClean="0">
                <a:latin typeface="Arial"/>
              </a:rPr>
              <a:t>can</a:t>
            </a:r>
            <a:r>
              <a:rPr lang="de-DE" sz="2000" b="0" strike="noStrike" spc="-1" dirty="0" smtClean="0">
                <a:latin typeface="Arial"/>
              </a:rPr>
              <a:t> </a:t>
            </a:r>
            <a:r>
              <a:rPr lang="de-DE" sz="2000" b="0" strike="noStrike" spc="-1" dirty="0" err="1" smtClean="0">
                <a:latin typeface="Arial"/>
              </a:rPr>
              <a:t>see</a:t>
            </a:r>
            <a:r>
              <a:rPr lang="de-DE" sz="2000" b="0" strike="noStrike" spc="-1" dirty="0" smtClean="0">
                <a:latin typeface="Arial"/>
              </a:rPr>
              <a:t> </a:t>
            </a:r>
            <a:r>
              <a:rPr lang="de-DE" sz="2000" b="0" strike="noStrike" spc="-1" dirty="0" err="1" smtClean="0">
                <a:latin typeface="Arial"/>
              </a:rPr>
              <a:t>that</a:t>
            </a:r>
            <a:r>
              <a:rPr lang="de-DE" sz="2000" b="0" strike="noStrike" spc="-1" dirty="0" smtClean="0">
                <a:latin typeface="Arial"/>
              </a:rPr>
              <a:t> </a:t>
            </a:r>
            <a:r>
              <a:rPr lang="de-DE" sz="2000" b="0" strike="noStrike" spc="-1" dirty="0" err="1" smtClean="0">
                <a:latin typeface="Arial"/>
              </a:rPr>
              <a:t>we</a:t>
            </a:r>
            <a:r>
              <a:rPr lang="de-DE" sz="2000" b="0" strike="noStrike" spc="-1" dirty="0" smtClean="0">
                <a:latin typeface="Arial"/>
              </a:rPr>
              <a:t> </a:t>
            </a:r>
            <a:r>
              <a:rPr lang="de-DE" sz="2000" b="0" strike="noStrike" spc="-1" dirty="0" err="1" smtClean="0">
                <a:latin typeface="Arial"/>
              </a:rPr>
              <a:t>can</a:t>
            </a:r>
            <a:r>
              <a:rPr lang="de-DE" sz="2000" b="0" strike="noStrike" spc="-1" dirty="0" smtClean="0">
                <a:latin typeface="Arial"/>
              </a:rPr>
              <a:t> </a:t>
            </a:r>
            <a:r>
              <a:rPr lang="de-DE" sz="2000" b="0" strike="noStrike" spc="-1" dirty="0" err="1" smtClean="0">
                <a:latin typeface="Arial"/>
              </a:rPr>
              <a:t>identify</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RNA </a:t>
            </a:r>
            <a:r>
              <a:rPr lang="de-DE" sz="2000" b="0" strike="noStrike" spc="-1" baseline="0" dirty="0" err="1" smtClean="0">
                <a:latin typeface="Arial"/>
              </a:rPr>
              <a:t>polymerase</a:t>
            </a:r>
            <a:r>
              <a:rPr lang="de-DE" sz="2000" b="0" strike="noStrike" spc="-1" baseline="0" dirty="0" smtClean="0">
                <a:latin typeface="Arial"/>
              </a:rPr>
              <a:t> in </a:t>
            </a:r>
            <a:r>
              <a:rPr lang="de-DE" sz="2000" b="0" strike="noStrike" spc="-1" baseline="0" dirty="0" err="1" smtClean="0">
                <a:latin typeface="Arial"/>
              </a:rPr>
              <a:t>each</a:t>
            </a:r>
            <a:r>
              <a:rPr lang="de-DE" sz="2000" b="0" strike="noStrike" spc="-1" baseline="0" dirty="0" smtClean="0">
                <a:latin typeface="Arial"/>
              </a:rPr>
              <a:t> </a:t>
            </a:r>
            <a:r>
              <a:rPr lang="de-DE" sz="2000" b="0" strike="noStrike" spc="-1" baseline="0" dirty="0" err="1" smtClean="0">
                <a:latin typeface="Arial"/>
              </a:rPr>
              <a:t>contigs</a:t>
            </a:r>
            <a:r>
              <a:rPr lang="de-DE" sz="2000" b="0" strike="noStrike" spc="-1" baseline="0" dirty="0" smtClean="0">
                <a:latin typeface="Arial"/>
              </a:rPr>
              <a:t>.  But </a:t>
            </a:r>
            <a:r>
              <a:rPr lang="de-DE" sz="2000" b="0" strike="noStrike" spc="-1" baseline="0" dirty="0" err="1" smtClean="0">
                <a:latin typeface="Arial"/>
              </a:rPr>
              <a:t>we</a:t>
            </a:r>
            <a:r>
              <a:rPr lang="de-DE" sz="2000" b="0" strike="noStrike" spc="-1" baseline="0" dirty="0" smtClean="0">
                <a:latin typeface="Arial"/>
              </a:rPr>
              <a:t> also find </a:t>
            </a:r>
            <a:r>
              <a:rPr lang="de-DE" sz="2000" b="0" strike="noStrike" spc="-1" baseline="0" dirty="0" err="1" smtClean="0">
                <a:latin typeface="Arial"/>
              </a:rPr>
              <a:t>more</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For</a:t>
            </a:r>
            <a:r>
              <a:rPr lang="de-DE" sz="2000" b="0" strike="noStrike" spc="-1" baseline="0" dirty="0" smtClean="0">
                <a:latin typeface="Arial"/>
              </a:rPr>
              <a:t> </a:t>
            </a:r>
            <a:r>
              <a:rPr lang="de-DE" sz="2000" b="0" strike="noStrike" spc="-1" baseline="0" dirty="0" err="1" smtClean="0">
                <a:latin typeface="Arial"/>
              </a:rPr>
              <a:t>example</a:t>
            </a:r>
            <a:r>
              <a:rPr lang="de-DE" sz="2000" b="0" strike="noStrike" spc="-1" baseline="0" dirty="0" smtClean="0">
                <a:latin typeface="Arial"/>
              </a:rPr>
              <a:t>. The </a:t>
            </a:r>
            <a:r>
              <a:rPr lang="de-DE" sz="2000" b="0" strike="noStrike" spc="-1" baseline="0" dirty="0" err="1" smtClean="0">
                <a:latin typeface="Arial"/>
              </a:rPr>
              <a:t>longest</a:t>
            </a:r>
            <a:r>
              <a:rPr lang="de-DE" sz="2000" b="0" strike="noStrike" spc="-1" baseline="0" dirty="0" smtClean="0">
                <a:latin typeface="Arial"/>
              </a:rPr>
              <a:t> </a:t>
            </a:r>
            <a:r>
              <a:rPr lang="de-DE" sz="2000" b="0" strike="noStrike" spc="-1" baseline="0" dirty="0" err="1" smtClean="0">
                <a:latin typeface="Arial"/>
              </a:rPr>
              <a:t>contig</a:t>
            </a:r>
            <a:r>
              <a:rPr lang="de-DE" sz="2000" b="0" strike="noStrike" spc="-1" baseline="0" dirty="0" smtClean="0">
                <a:latin typeface="Arial"/>
              </a:rPr>
              <a:t> </a:t>
            </a:r>
            <a:r>
              <a:rPr lang="de-DE" sz="2000" b="0" strike="noStrike" spc="-1" baseline="0" dirty="0" err="1" smtClean="0">
                <a:latin typeface="Arial"/>
              </a:rPr>
              <a:t>aligned</a:t>
            </a:r>
            <a:r>
              <a:rPr lang="de-DE" sz="2000" b="0" strike="noStrike" spc="-1" baseline="0" dirty="0" smtClean="0">
                <a:latin typeface="Arial"/>
              </a:rPr>
              <a:t> </a:t>
            </a:r>
            <a:r>
              <a:rPr lang="de-DE" sz="2000" b="0" strike="noStrike" spc="-1" baseline="0" dirty="0" err="1" smtClean="0">
                <a:latin typeface="Arial"/>
              </a:rPr>
              <a:t>to</a:t>
            </a:r>
            <a:r>
              <a:rPr lang="de-DE" sz="2000" b="0" strike="noStrike" spc="-1" baseline="0" dirty="0" smtClean="0">
                <a:latin typeface="Arial"/>
              </a:rPr>
              <a:t> an </a:t>
            </a:r>
            <a:r>
              <a:rPr lang="de-DE" sz="2000" b="0" strike="noStrike" spc="-1" baseline="0" dirty="0" err="1" smtClean="0">
                <a:latin typeface="Arial"/>
              </a:rPr>
              <a:t>alphacoronavirus</a:t>
            </a:r>
            <a:r>
              <a:rPr lang="de-DE" sz="2000" b="0" strike="noStrike" spc="-1" baseline="0" dirty="0" smtClean="0">
                <a:latin typeface="Arial"/>
              </a:rPr>
              <a:t> </a:t>
            </a:r>
            <a:r>
              <a:rPr lang="de-DE" sz="2000" b="0" strike="noStrike" spc="-1" baseline="0" dirty="0" err="1" smtClean="0">
                <a:latin typeface="Arial"/>
              </a:rPr>
              <a:t>found</a:t>
            </a:r>
            <a:r>
              <a:rPr lang="de-DE" sz="2000" b="0" strike="noStrike" spc="-1" baseline="0" dirty="0" smtClean="0">
                <a:latin typeface="Arial"/>
              </a:rPr>
              <a:t> in </a:t>
            </a:r>
            <a:r>
              <a:rPr lang="de-DE" sz="2000" b="0" strike="noStrike" spc="-1" baseline="0" dirty="0" err="1" smtClean="0">
                <a:latin typeface="Arial"/>
              </a:rPr>
              <a:t>bats</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Here</a:t>
            </a:r>
            <a:r>
              <a:rPr lang="de-DE" sz="2000" b="0" strike="noStrike" spc="-1" baseline="0" dirty="0" smtClean="0">
                <a:latin typeface="Arial"/>
              </a:rPr>
              <a:t> I </a:t>
            </a:r>
            <a:r>
              <a:rPr lang="de-DE" sz="2000" b="0" strike="noStrike" spc="-1" baseline="0" dirty="0" err="1" smtClean="0">
                <a:latin typeface="Arial"/>
              </a:rPr>
              <a:t>identified</a:t>
            </a:r>
            <a:r>
              <a:rPr lang="de-DE" sz="2000" b="0" strike="noStrike" spc="-1" baseline="0" dirty="0" smtClean="0">
                <a:latin typeface="Arial"/>
              </a:rPr>
              <a:t> a </a:t>
            </a:r>
            <a:r>
              <a:rPr lang="de-DE" sz="2000" b="0" strike="noStrike" spc="-1" baseline="0" dirty="0" err="1" smtClean="0">
                <a:latin typeface="Arial"/>
              </a:rPr>
              <a:t>novel</a:t>
            </a:r>
            <a:r>
              <a:rPr lang="de-DE" sz="2000" b="0" strike="noStrike" spc="-1" baseline="0" dirty="0" smtClean="0">
                <a:latin typeface="Arial"/>
              </a:rPr>
              <a:t> </a:t>
            </a:r>
            <a:r>
              <a:rPr lang="de-DE" sz="2000" b="0" strike="noStrike" spc="-1" baseline="0" dirty="0" err="1" smtClean="0">
                <a:latin typeface="Arial"/>
              </a:rPr>
              <a:t>corona</a:t>
            </a:r>
            <a:r>
              <a:rPr lang="de-DE" sz="2000" b="0" strike="noStrike" spc="-1" baseline="0" dirty="0" smtClean="0">
                <a:latin typeface="Arial"/>
              </a:rPr>
              <a:t> </a:t>
            </a:r>
            <a:r>
              <a:rPr lang="de-DE" sz="2000" b="0" strike="noStrike" spc="-1" baseline="0" dirty="0" err="1" smtClean="0">
                <a:latin typeface="Arial"/>
              </a:rPr>
              <a:t>sequence</a:t>
            </a:r>
            <a:r>
              <a:rPr lang="de-DE" sz="2000" b="0" strike="noStrike" spc="-1" baseline="0" dirty="0" smtClean="0">
                <a:latin typeface="Arial"/>
              </a:rPr>
              <a:t> </a:t>
            </a:r>
            <a:r>
              <a:rPr lang="de-DE" sz="2000" b="0" strike="noStrike" spc="-1" baseline="0" dirty="0" err="1" smtClean="0">
                <a:latin typeface="Arial"/>
              </a:rPr>
              <a:t>with</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typical</a:t>
            </a:r>
            <a:r>
              <a:rPr lang="de-DE" sz="2000" b="0" strike="noStrike" spc="-1" baseline="0" dirty="0" smtClean="0">
                <a:latin typeface="Arial"/>
              </a:rPr>
              <a:t> open </a:t>
            </a:r>
            <a:r>
              <a:rPr lang="de-DE" sz="2000" b="0" strike="noStrike" spc="-1" baseline="0" dirty="0" err="1" smtClean="0">
                <a:latin typeface="Arial"/>
              </a:rPr>
              <a:t>reading</a:t>
            </a:r>
            <a:r>
              <a:rPr lang="de-DE" sz="2000" b="0" strike="noStrike" spc="-1" baseline="0" dirty="0" smtClean="0">
                <a:latin typeface="Arial"/>
              </a:rPr>
              <a:t> </a:t>
            </a:r>
            <a:r>
              <a:rPr lang="de-DE" sz="2000" b="0" strike="noStrike" spc="-1" baseline="0" dirty="0" err="1" smtClean="0">
                <a:latin typeface="Arial"/>
              </a:rPr>
              <a:t>frames</a:t>
            </a:r>
            <a:r>
              <a:rPr lang="de-DE" sz="2000" b="0" strike="noStrike" spc="-1" baseline="0" dirty="0" smtClean="0">
                <a:latin typeface="Arial"/>
              </a:rPr>
              <a:t> </a:t>
            </a:r>
            <a:r>
              <a:rPr lang="de-DE" sz="2000" b="0" strike="noStrike" spc="-1" baseline="0" dirty="0" err="1" smtClean="0">
                <a:latin typeface="Arial"/>
              </a:rPr>
              <a:t>and</a:t>
            </a:r>
            <a:r>
              <a:rPr lang="de-DE" sz="2000" b="0" strike="noStrike" spc="-1" baseline="0" dirty="0" smtClean="0">
                <a:latin typeface="Arial"/>
              </a:rPr>
              <a:t> </a:t>
            </a:r>
            <a:r>
              <a:rPr lang="en-US" sz="2000" b="0" strike="noStrike" spc="-1" baseline="0" dirty="0" smtClean="0">
                <a:latin typeface="Arial"/>
              </a:rPr>
              <a:t>expected protein domains.</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And</a:t>
            </a:r>
            <a:r>
              <a:rPr lang="de-DE" sz="2000" b="0" strike="noStrike" spc="-1" baseline="0" dirty="0" smtClean="0">
                <a:latin typeface="Arial"/>
              </a:rPr>
              <a:t> </a:t>
            </a:r>
            <a:r>
              <a:rPr lang="de-DE" sz="2000" b="0" strike="noStrike" spc="-1" baseline="0" dirty="0" err="1" smtClean="0">
                <a:latin typeface="Arial"/>
              </a:rPr>
              <a:t>for</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third</a:t>
            </a:r>
            <a:r>
              <a:rPr lang="de-DE" sz="2000" b="0" strike="noStrike" spc="-1" baseline="0" dirty="0" smtClean="0">
                <a:latin typeface="Arial"/>
              </a:rPr>
              <a:t> </a:t>
            </a:r>
            <a:r>
              <a:rPr lang="de-DE" sz="2000" b="0" strike="noStrike" spc="-1" baseline="0" dirty="0" err="1" smtClean="0">
                <a:latin typeface="Arial"/>
              </a:rPr>
              <a:t>longest</a:t>
            </a:r>
            <a:r>
              <a:rPr lang="de-DE" sz="2000" b="0" strike="noStrike" spc="-1" baseline="0" dirty="0" smtClean="0">
                <a:latin typeface="Arial"/>
              </a:rPr>
              <a:t> </a:t>
            </a:r>
            <a:r>
              <a:rPr lang="de-DE" sz="2000" b="0" strike="noStrike" spc="-1" baseline="0" dirty="0" err="1" smtClean="0">
                <a:latin typeface="Arial"/>
              </a:rPr>
              <a:t>contig</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a:t>
            </a:r>
            <a:r>
              <a:rPr lang="de-DE" sz="2000" b="0" strike="noStrike" spc="-1" baseline="0" dirty="0" err="1" smtClean="0">
                <a:latin typeface="Arial"/>
              </a:rPr>
              <a:t>Identified</a:t>
            </a:r>
            <a:r>
              <a:rPr lang="de-DE" sz="2000" b="0" strike="noStrike" spc="-1" baseline="0" dirty="0" smtClean="0">
                <a:latin typeface="Arial"/>
              </a:rPr>
              <a:t> not </a:t>
            </a:r>
            <a:r>
              <a:rPr lang="de-DE" sz="2000" b="0" strike="noStrike" spc="-1" baseline="0" dirty="0" err="1" smtClean="0">
                <a:latin typeface="Arial"/>
              </a:rPr>
              <a:t>only</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typical</a:t>
            </a:r>
            <a:r>
              <a:rPr lang="de-DE" sz="2000" b="0" strike="noStrike" spc="-1" baseline="0" dirty="0" smtClean="0">
                <a:latin typeface="Arial"/>
              </a:rPr>
              <a:t> ORFS </a:t>
            </a:r>
            <a:r>
              <a:rPr lang="de-DE" sz="2000" b="0" strike="noStrike" spc="-1" baseline="0" dirty="0" err="1" smtClean="0">
                <a:latin typeface="Arial"/>
              </a:rPr>
              <a:t>and</a:t>
            </a:r>
            <a:r>
              <a:rPr lang="de-DE" sz="2000" b="0" strike="noStrike" spc="-1" baseline="0" dirty="0" smtClean="0">
                <a:latin typeface="Arial"/>
              </a:rPr>
              <a:t> </a:t>
            </a:r>
            <a:r>
              <a:rPr lang="de-DE" sz="2000" b="0" strike="noStrike" spc="-1" baseline="0" dirty="0" err="1" smtClean="0">
                <a:latin typeface="Arial"/>
              </a:rPr>
              <a:t>domains</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smtClean="0">
                <a:latin typeface="Arial"/>
              </a:rPr>
              <a:t>But on a </a:t>
            </a:r>
            <a:r>
              <a:rPr lang="de-DE" sz="2000" b="0" strike="noStrike" spc="-1" baseline="0" dirty="0" err="1" smtClean="0">
                <a:latin typeface="Arial"/>
              </a:rPr>
              <a:t>sequence</a:t>
            </a:r>
            <a:r>
              <a:rPr lang="de-DE" sz="2000" b="0" strike="noStrike" spc="-1" baseline="0" dirty="0" smtClean="0">
                <a:latin typeface="Arial"/>
              </a:rPr>
              <a:t> </a:t>
            </a:r>
            <a:r>
              <a:rPr lang="de-DE" sz="2000" b="0" strike="noStrike" spc="-1" baseline="0" dirty="0" err="1" smtClean="0">
                <a:latin typeface="Arial"/>
              </a:rPr>
              <a:t>level</a:t>
            </a:r>
            <a:r>
              <a:rPr lang="de-DE" sz="2000" b="0" strike="noStrike" spc="-1" baseline="0" dirty="0" smtClean="0">
                <a:latin typeface="Arial"/>
              </a:rPr>
              <a:t> I also </a:t>
            </a:r>
            <a:r>
              <a:rPr lang="de-DE" sz="2000" b="0" strike="noStrike" spc="-1" baseline="0" dirty="0" err="1" smtClean="0">
                <a:latin typeface="Arial"/>
              </a:rPr>
              <a:t>found</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characteristic</a:t>
            </a:r>
            <a:r>
              <a:rPr lang="de-DE" sz="2000" b="0" strike="noStrike" spc="-1" baseline="0" dirty="0" smtClean="0">
                <a:latin typeface="Arial"/>
              </a:rPr>
              <a:t> RNA </a:t>
            </a:r>
            <a:r>
              <a:rPr lang="de-DE" sz="2000" b="0" strike="noStrike" spc="-1" baseline="0" dirty="0" err="1" smtClean="0">
                <a:latin typeface="Arial"/>
              </a:rPr>
              <a:t>editing</a:t>
            </a:r>
            <a:r>
              <a:rPr lang="de-DE" sz="2000" b="0" strike="noStrike" spc="-1" baseline="0" dirty="0" smtClean="0">
                <a:latin typeface="Arial"/>
              </a:rPr>
              <a:t> </a:t>
            </a:r>
            <a:r>
              <a:rPr lang="de-DE" sz="2000" b="0" strike="noStrike" spc="-1" baseline="0" dirty="0" err="1" smtClean="0">
                <a:latin typeface="Arial"/>
              </a:rPr>
              <a:t>site</a:t>
            </a:r>
            <a:r>
              <a:rPr lang="de-DE" sz="2000" b="0" strike="noStrike" spc="-1" baseline="0" dirty="0" smtClean="0">
                <a:latin typeface="Arial"/>
              </a:rPr>
              <a:t> </a:t>
            </a:r>
            <a:r>
              <a:rPr lang="de-DE" sz="2000" b="0" strike="noStrike" spc="-1" baseline="0" dirty="0" err="1" smtClean="0">
                <a:latin typeface="Arial"/>
              </a:rPr>
              <a:t>typical</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virus</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1" strike="noStrike" spc="-1" baseline="0" dirty="0" err="1" smtClean="0">
                <a:latin typeface="Arial"/>
              </a:rPr>
              <a:t>That</a:t>
            </a:r>
            <a:r>
              <a:rPr lang="de-DE" sz="2000" b="1" strike="noStrike" spc="-1" baseline="0" dirty="0" smtClean="0">
                <a:latin typeface="Arial"/>
              </a:rPr>
              <a:t> </a:t>
            </a:r>
            <a:r>
              <a:rPr lang="de-DE" sz="2000" b="1" strike="noStrike" spc="-1" baseline="0" dirty="0" err="1" smtClean="0">
                <a:latin typeface="Arial"/>
              </a:rPr>
              <a:t>means</a:t>
            </a:r>
            <a:r>
              <a:rPr lang="de-DE" sz="2000" b="1" strike="noStrike" spc="-1" baseline="0" dirty="0" smtClean="0">
                <a:latin typeface="Arial"/>
              </a:rPr>
              <a:t> </a:t>
            </a:r>
            <a:r>
              <a:rPr lang="de-DE" sz="2000" b="1" strike="noStrike" spc="-1" baseline="0" dirty="0" err="1" smtClean="0">
                <a:latin typeface="Arial"/>
              </a:rPr>
              <a:t>we</a:t>
            </a:r>
            <a:r>
              <a:rPr lang="de-DE" sz="2000" b="1" strike="noStrike" spc="-1" baseline="0" dirty="0" smtClean="0">
                <a:latin typeface="Arial"/>
              </a:rPr>
              <a:t> </a:t>
            </a:r>
            <a:r>
              <a:rPr lang="de-DE" sz="2000" b="1" strike="noStrike" spc="-1" baseline="0" dirty="0" err="1" smtClean="0">
                <a:latin typeface="Arial"/>
              </a:rPr>
              <a:t>can</a:t>
            </a:r>
            <a:r>
              <a:rPr lang="de-DE" sz="2000" b="1" strike="noStrike" spc="-1" baseline="0" dirty="0" smtClean="0">
                <a:latin typeface="Arial"/>
              </a:rPr>
              <a:t> </a:t>
            </a:r>
            <a:r>
              <a:rPr lang="de-DE" sz="2000" b="1" strike="noStrike" spc="-1" baseline="0" dirty="0" err="1" smtClean="0">
                <a:latin typeface="Arial"/>
              </a:rPr>
              <a:t>identify</a:t>
            </a:r>
            <a:r>
              <a:rPr lang="de-DE" sz="2000" b="1" strike="noStrike" spc="-1" baseline="0" dirty="0" smtClean="0">
                <a:latin typeface="Arial"/>
              </a:rPr>
              <a:t> viral </a:t>
            </a:r>
            <a:r>
              <a:rPr lang="de-DE" sz="2000" b="1" strike="noStrike" spc="-1" baseline="0" dirty="0" err="1" smtClean="0">
                <a:latin typeface="Arial"/>
              </a:rPr>
              <a:t>sequences</a:t>
            </a:r>
            <a:r>
              <a:rPr lang="de-DE" sz="2000" b="1" strike="noStrike" spc="-1" baseline="0" dirty="0" smtClean="0">
                <a:latin typeface="Arial"/>
              </a:rPr>
              <a:t> </a:t>
            </a:r>
            <a:r>
              <a:rPr lang="de-DE" sz="2000" b="1" strike="noStrike" spc="-1" baseline="0" dirty="0" err="1" smtClean="0">
                <a:latin typeface="Arial"/>
              </a:rPr>
              <a:t>with</a:t>
            </a:r>
            <a:r>
              <a:rPr lang="de-DE" sz="2000" b="1" strike="noStrike" spc="-1" baseline="0" dirty="0" smtClean="0">
                <a:latin typeface="Arial"/>
              </a:rPr>
              <a:t> </a:t>
            </a:r>
            <a:r>
              <a:rPr lang="de-DE" sz="2000" b="1" strike="noStrike" spc="-1" baseline="0" dirty="0" err="1" smtClean="0">
                <a:latin typeface="Arial"/>
              </a:rPr>
              <a:t>VirusHunterGatherer</a:t>
            </a:r>
            <a:r>
              <a:rPr lang="de-DE" sz="2000" b="1" strike="noStrike" spc="-1" baseline="0" dirty="0" smtClean="0">
                <a:latin typeface="Arial"/>
              </a:rPr>
              <a:t> </a:t>
            </a:r>
            <a:r>
              <a:rPr lang="de-DE" sz="2000" b="1" strike="noStrike" spc="-1" baseline="0" dirty="0" err="1" smtClean="0">
                <a:latin typeface="Arial"/>
              </a:rPr>
              <a:t>and</a:t>
            </a:r>
            <a:r>
              <a:rPr lang="de-DE" sz="2000" b="1" strike="noStrike" spc="-1" baseline="0" dirty="0" smtClean="0">
                <a:latin typeface="Arial"/>
              </a:rPr>
              <a:t> </a:t>
            </a:r>
            <a:r>
              <a:rPr lang="de-DE" sz="2000" b="1" strike="noStrike" spc="-1" baseline="0" dirty="0" err="1" smtClean="0">
                <a:latin typeface="Arial"/>
              </a:rPr>
              <a:t>we</a:t>
            </a:r>
            <a:r>
              <a:rPr lang="de-DE" sz="2000" b="1" strike="noStrike" spc="-1" baseline="0" dirty="0" smtClean="0">
                <a:latin typeface="Arial"/>
              </a:rPr>
              <a:t> </a:t>
            </a:r>
            <a:r>
              <a:rPr lang="de-DE" sz="2000" b="1" strike="noStrike" spc="-1" baseline="0" dirty="0" err="1" smtClean="0">
                <a:latin typeface="Arial"/>
              </a:rPr>
              <a:t>can</a:t>
            </a:r>
            <a:r>
              <a:rPr lang="de-DE" sz="2000" b="1" strike="noStrike" spc="-1" baseline="0" dirty="0" smtClean="0">
                <a:latin typeface="Arial"/>
              </a:rPr>
              <a:t> </a:t>
            </a:r>
            <a:r>
              <a:rPr lang="de-DE" sz="2000" b="1" strike="noStrike" spc="-1" baseline="0" dirty="0" err="1" smtClean="0">
                <a:latin typeface="Arial"/>
              </a:rPr>
              <a:t>identify</a:t>
            </a:r>
            <a:r>
              <a:rPr lang="de-DE" sz="2000" b="1" strike="noStrike" spc="-1" baseline="0" dirty="0" smtClean="0">
                <a:latin typeface="Arial"/>
              </a:rPr>
              <a:t> </a:t>
            </a:r>
            <a:r>
              <a:rPr lang="de-DE" sz="2000" b="1" strike="noStrike" spc="-1" baseline="0" dirty="0" err="1" smtClean="0">
                <a:latin typeface="Arial"/>
              </a:rPr>
              <a:t>close</a:t>
            </a:r>
            <a:r>
              <a:rPr lang="de-DE" sz="2000" b="1" strike="noStrike" spc="-1" baseline="0" dirty="0" smtClean="0">
                <a:latin typeface="Arial"/>
              </a:rPr>
              <a:t> </a:t>
            </a:r>
            <a:r>
              <a:rPr lang="de-DE" sz="2000" b="1" strike="noStrike" spc="-1" baseline="0" dirty="0" err="1" smtClean="0">
                <a:latin typeface="Arial"/>
              </a:rPr>
              <a:t>to</a:t>
            </a:r>
            <a:r>
              <a:rPr lang="de-DE" sz="2000" b="1" strike="noStrike" spc="-1" baseline="0" dirty="0" smtClean="0">
                <a:latin typeface="Arial"/>
              </a:rPr>
              <a:t> </a:t>
            </a:r>
            <a:r>
              <a:rPr lang="de-DE" sz="2000" b="1" strike="noStrike" spc="-1" baseline="0" dirty="0" err="1" smtClean="0">
                <a:latin typeface="Arial"/>
              </a:rPr>
              <a:t>coding</a:t>
            </a:r>
            <a:r>
              <a:rPr lang="de-DE" sz="2000" b="1" strike="noStrike" spc="-1" baseline="0" dirty="0" smtClean="0">
                <a:latin typeface="Arial"/>
              </a:rPr>
              <a:t> </a:t>
            </a:r>
            <a:r>
              <a:rPr lang="de-DE" sz="2000" b="1" strike="noStrike" spc="-1" baseline="0" dirty="0" err="1" smtClean="0">
                <a:latin typeface="Arial"/>
              </a:rPr>
              <a:t>complete</a:t>
            </a:r>
            <a:r>
              <a:rPr lang="de-DE" sz="2000" b="1" strike="noStrike" spc="-1" baseline="0" dirty="0" smtClean="0">
                <a:latin typeface="Arial"/>
              </a:rPr>
              <a:t> </a:t>
            </a:r>
            <a:r>
              <a:rPr lang="de-DE" sz="2000" b="1" strike="noStrike" spc="-1" baseline="0" dirty="0" err="1" smtClean="0">
                <a:latin typeface="Arial"/>
              </a:rPr>
              <a:t>sequence</a:t>
            </a:r>
            <a:r>
              <a:rPr lang="de-DE" sz="2000" b="0" strike="noStrike" spc="-1" baseline="0" dirty="0" err="1" smtClean="0">
                <a:latin typeface="Arial"/>
              </a:rPr>
              <a:t>s</a:t>
            </a:r>
            <a:r>
              <a:rPr lang="de-DE" sz="2000" b="0" strike="noStrike" spc="-1" baseline="0" dirty="0" smtClean="0">
                <a:latin typeface="Arial"/>
              </a:rPr>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noRot="1" noChangeAspect="1"/>
          </p:cNvSpPr>
          <p:nvPr>
            <p:ph type="sldImg"/>
          </p:nvPr>
        </p:nvSpPr>
        <p:spPr>
          <a:xfrm>
            <a:off x="216360" y="812520"/>
            <a:ext cx="7121160" cy="4003200"/>
          </a:xfrm>
          <a:prstGeom prst="rect">
            <a:avLst/>
          </a:prstGeom>
          <a:ln w="0">
            <a:noFill/>
          </a:ln>
        </p:spPr>
      </p:sp>
      <p:sp>
        <p:nvSpPr>
          <p:cNvPr id="339" name="PlaceHolder 2"/>
          <p:cNvSpPr>
            <a:spLocks noGrp="1"/>
          </p:cNvSpPr>
          <p:nvPr>
            <p:ph type="body"/>
          </p:nvPr>
        </p:nvSpPr>
        <p:spPr>
          <a:xfrm>
            <a:off x="756000" y="5078520"/>
            <a:ext cx="6041880" cy="4805280"/>
          </a:xfrm>
          <a:prstGeom prst="rect">
            <a:avLst/>
          </a:prstGeom>
          <a:noFill/>
          <a:ln w="0">
            <a:noFill/>
          </a:ln>
        </p:spPr>
        <p:txBody>
          <a:bodyPr lIns="0" tIns="0" rIns="0" bIns="0" anchor="t">
            <a:noAutofit/>
          </a:bodyPr>
          <a:lstStyle/>
          <a:p>
            <a:pPr marL="216000" indent="-216000">
              <a:lnSpc>
                <a:spcPct val="100000"/>
              </a:lnSpc>
              <a:buNone/>
              <a:tabLst>
                <a:tab pos="0" algn="l"/>
              </a:tabLst>
            </a:pPr>
            <a:r>
              <a:rPr lang="de-DE" sz="2000" b="0" strike="noStrike" spc="-1" dirty="0" smtClean="0">
                <a:latin typeface="Arial"/>
              </a:rPr>
              <a:t>I</a:t>
            </a:r>
            <a:r>
              <a:rPr lang="de-DE" sz="2000" b="0" strike="noStrike" spc="-1" baseline="0" dirty="0" smtClean="0">
                <a:latin typeface="Arial"/>
              </a:rPr>
              <a:t> </a:t>
            </a:r>
            <a:r>
              <a:rPr lang="de-DE" sz="2000" b="0" strike="noStrike" spc="-1" baseline="0" dirty="0" err="1" smtClean="0">
                <a:latin typeface="Arial"/>
              </a:rPr>
              <a:t>mentioned</a:t>
            </a:r>
            <a:r>
              <a:rPr lang="de-DE" sz="2000" b="0" strike="noStrike" spc="-1" baseline="0" dirty="0" smtClean="0">
                <a:latin typeface="Arial"/>
              </a:rPr>
              <a:t> </a:t>
            </a:r>
            <a:r>
              <a:rPr lang="de-DE" sz="2000" b="0" strike="noStrike" spc="-1" baseline="0" dirty="0" err="1" smtClean="0">
                <a:latin typeface="Arial"/>
              </a:rPr>
              <a:t>that</a:t>
            </a:r>
            <a:r>
              <a:rPr lang="de-DE" sz="2000" b="0" strike="noStrike" spc="-1" baseline="0" dirty="0" smtClean="0">
                <a:latin typeface="Arial"/>
              </a:rPr>
              <a:t> 3 </a:t>
            </a:r>
            <a:r>
              <a:rPr lang="de-DE" sz="2000" b="0" strike="noStrike" spc="-1" baseline="0" dirty="0" err="1" smtClean="0">
                <a:latin typeface="Arial"/>
              </a:rPr>
              <a:t>phyla</a:t>
            </a:r>
            <a:r>
              <a:rPr lang="de-DE" sz="2000" b="0" strike="noStrike" spc="-1" baseline="0" dirty="0" smtClean="0">
                <a:latin typeface="Arial"/>
              </a:rPr>
              <a:t> </a:t>
            </a:r>
            <a:r>
              <a:rPr lang="de-DE" sz="2000" b="0" strike="noStrike" spc="-1" baseline="0" dirty="0" err="1" smtClean="0">
                <a:latin typeface="Arial"/>
              </a:rPr>
              <a:t>are</a:t>
            </a:r>
            <a:r>
              <a:rPr lang="de-DE" sz="2000" b="0" strike="noStrike" spc="-1" baseline="0" dirty="0" smtClean="0">
                <a:latin typeface="Arial"/>
              </a:rPr>
              <a:t> </a:t>
            </a:r>
            <a:r>
              <a:rPr lang="de-DE" sz="2000" b="0" strike="noStrike" spc="-1" baseline="0" dirty="0" err="1" smtClean="0">
                <a:latin typeface="Arial"/>
              </a:rPr>
              <a:t>dominating</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results</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smtClean="0">
                <a:latin typeface="Arial"/>
              </a:rPr>
              <a:t>I was </a:t>
            </a:r>
            <a:r>
              <a:rPr lang="de-DE" sz="2000" b="0" strike="noStrike" spc="-1" baseline="0" dirty="0" err="1" smtClean="0">
                <a:latin typeface="Arial"/>
              </a:rPr>
              <a:t>curious</a:t>
            </a:r>
            <a:r>
              <a:rPr lang="de-DE" sz="2000" b="0" strike="noStrike" spc="-1" baseline="0" dirty="0" smtClean="0">
                <a:latin typeface="Arial"/>
              </a:rPr>
              <a:t> </a:t>
            </a:r>
            <a:r>
              <a:rPr lang="de-DE" sz="2000" b="0" strike="noStrike" spc="-1" baseline="0" dirty="0" err="1" smtClean="0">
                <a:latin typeface="Arial"/>
              </a:rPr>
              <a:t>and</a:t>
            </a:r>
            <a:r>
              <a:rPr lang="de-DE" sz="2000" b="0" strike="noStrike" spc="-1" baseline="0" dirty="0" smtClean="0">
                <a:latin typeface="Arial"/>
              </a:rPr>
              <a:t> </a:t>
            </a:r>
            <a:r>
              <a:rPr lang="de-DE" sz="2000" b="0" strike="noStrike" spc="-1" baseline="0" dirty="0" err="1" smtClean="0">
                <a:latin typeface="Arial"/>
              </a:rPr>
              <a:t>looked</a:t>
            </a:r>
            <a:r>
              <a:rPr lang="de-DE" sz="2000" b="0" strike="noStrike" spc="-1" baseline="0" dirty="0" smtClean="0">
                <a:latin typeface="Arial"/>
              </a:rPr>
              <a:t> at </a:t>
            </a:r>
            <a:r>
              <a:rPr lang="de-DE" sz="2000" b="0" strike="noStrike" spc="-1" baseline="0" dirty="0" err="1" smtClean="0">
                <a:latin typeface="Arial"/>
              </a:rPr>
              <a:t>the</a:t>
            </a:r>
            <a:r>
              <a:rPr lang="de-DE" sz="2000" b="0" strike="noStrike" spc="-1" baseline="0" dirty="0" smtClean="0">
                <a:latin typeface="Arial"/>
              </a:rPr>
              <a:t> host </a:t>
            </a:r>
            <a:r>
              <a:rPr lang="de-DE" sz="2000" b="0" strike="noStrike" spc="-1" baseline="0" dirty="0" err="1" smtClean="0">
                <a:latin typeface="Arial"/>
              </a:rPr>
              <a:t>distribution</a:t>
            </a:r>
            <a:r>
              <a:rPr lang="de-DE" sz="2000" b="0" strike="noStrike" spc="-1" baseline="0" dirty="0" smtClean="0">
                <a:latin typeface="Arial"/>
              </a:rPr>
              <a:t> </a:t>
            </a:r>
            <a:r>
              <a:rPr lang="de-DE" sz="2000" b="0" strike="noStrike" spc="-1" baseline="0" dirty="0" err="1" smtClean="0">
                <a:latin typeface="Arial"/>
              </a:rPr>
              <a:t>and</a:t>
            </a:r>
            <a:r>
              <a:rPr lang="de-DE" sz="2000" b="0" strike="noStrike" spc="-1" baseline="0" dirty="0" smtClean="0">
                <a:latin typeface="Arial"/>
              </a:rPr>
              <a:t> I </a:t>
            </a:r>
            <a:r>
              <a:rPr lang="de-DE" sz="2000" b="0" strike="noStrike" spc="-1" baseline="0" dirty="0" err="1" smtClean="0">
                <a:latin typeface="Arial"/>
              </a:rPr>
              <a:t>dentified</a:t>
            </a:r>
            <a:r>
              <a:rPr lang="de-DE" sz="2000" b="0" strike="noStrike" spc="-1" baseline="0" dirty="0" smtClean="0">
                <a:latin typeface="Arial"/>
              </a:rPr>
              <a:t> </a:t>
            </a:r>
            <a:r>
              <a:rPr lang="de-DE" sz="2000" b="0" strike="noStrike" spc="-1" baseline="0" dirty="0" err="1" smtClean="0">
                <a:latin typeface="Arial"/>
              </a:rPr>
              <a:t>that</a:t>
            </a:r>
            <a:r>
              <a:rPr lang="de-DE" sz="2000" b="0" strike="noStrike" spc="-1" baseline="0" dirty="0" smtClean="0">
                <a:latin typeface="Arial"/>
              </a:rPr>
              <a:t> </a:t>
            </a:r>
            <a:r>
              <a:rPr lang="de-DE" sz="2000" b="0" strike="noStrike" spc="-1" baseline="0" dirty="0" err="1" smtClean="0">
                <a:latin typeface="Arial"/>
              </a:rPr>
              <a:t>most</a:t>
            </a:r>
            <a:r>
              <a:rPr lang="de-DE" sz="2000" b="0" strike="noStrike" spc="-1" baseline="0" dirty="0" smtClean="0">
                <a:latin typeface="Arial"/>
              </a:rPr>
              <a:t> </a:t>
            </a:r>
            <a:r>
              <a:rPr lang="de-DE" sz="2000" b="0" strike="noStrike" spc="-1" baseline="0" dirty="0" err="1" smtClean="0">
                <a:latin typeface="Arial"/>
              </a:rPr>
              <a:t>hosts</a:t>
            </a:r>
            <a:r>
              <a:rPr lang="de-DE" sz="2000" b="0" strike="noStrike" spc="-1" baseline="0" dirty="0" smtClean="0">
                <a:latin typeface="Arial"/>
              </a:rPr>
              <a:t> </a:t>
            </a:r>
            <a:r>
              <a:rPr lang="de-DE" sz="2000" b="0" strike="noStrike" spc="-1" baseline="0" dirty="0" err="1" smtClean="0">
                <a:latin typeface="Arial"/>
              </a:rPr>
              <a:t>were</a:t>
            </a:r>
            <a:r>
              <a:rPr lang="de-DE" sz="2000" b="0" strike="noStrike" spc="-1" baseline="0" dirty="0" smtClean="0">
                <a:latin typeface="Arial"/>
              </a:rPr>
              <a:t> </a:t>
            </a:r>
            <a:r>
              <a:rPr lang="de-DE" sz="2000" b="0" strike="noStrike" spc="-1" baseline="0" dirty="0" err="1" smtClean="0">
                <a:latin typeface="Arial"/>
              </a:rPr>
              <a:t>farm</a:t>
            </a:r>
            <a:r>
              <a:rPr lang="de-DE" sz="2000" b="0" strike="noStrike" spc="-1" baseline="0" dirty="0" smtClean="0">
                <a:latin typeface="Arial"/>
              </a:rPr>
              <a:t> </a:t>
            </a:r>
            <a:r>
              <a:rPr lang="de-DE" sz="2000" b="0" strike="noStrike" spc="-1" baseline="0" dirty="0" err="1" smtClean="0">
                <a:latin typeface="Arial"/>
              </a:rPr>
              <a:t>animals</a:t>
            </a:r>
            <a:r>
              <a:rPr lang="de-DE" sz="2000" b="0" strike="noStrike" spc="-1" baseline="0" dirty="0" smtClean="0">
                <a:latin typeface="Arial"/>
              </a:rPr>
              <a:t>, </a:t>
            </a:r>
            <a:r>
              <a:rPr lang="de-DE" sz="2000" b="0" strike="noStrike" spc="-1" baseline="0" dirty="0" err="1" smtClean="0">
                <a:latin typeface="Arial"/>
              </a:rPr>
              <a:t>followed</a:t>
            </a:r>
            <a:r>
              <a:rPr lang="de-DE" sz="2000" b="0" strike="noStrike" spc="-1" baseline="0" dirty="0" smtClean="0">
                <a:latin typeface="Arial"/>
              </a:rPr>
              <a:t> </a:t>
            </a:r>
            <a:r>
              <a:rPr lang="de-DE" sz="2000" b="0" strike="noStrike" spc="-1" baseline="0" dirty="0" err="1" smtClean="0">
                <a:latin typeface="Arial"/>
              </a:rPr>
              <a:t>by</a:t>
            </a:r>
            <a:r>
              <a:rPr lang="de-DE" sz="2000" b="0" strike="noStrike" spc="-1" baseline="0" dirty="0" smtClean="0">
                <a:latin typeface="Arial"/>
              </a:rPr>
              <a:t> </a:t>
            </a:r>
            <a:r>
              <a:rPr lang="de-DE" sz="2000" b="0" strike="noStrike" spc="-1" baseline="0" dirty="0" err="1" smtClean="0">
                <a:latin typeface="Arial"/>
              </a:rPr>
              <a:t>bats</a:t>
            </a:r>
            <a:r>
              <a:rPr lang="de-DE" sz="2000" b="0" strike="noStrike" spc="-1" baseline="0" dirty="0" smtClean="0">
                <a:latin typeface="Arial"/>
              </a:rPr>
              <a:t> </a:t>
            </a:r>
            <a:r>
              <a:rPr lang="de-DE" sz="2000" b="0" strike="noStrike" spc="-1" baseline="0" dirty="0" err="1" smtClean="0">
                <a:latin typeface="Arial"/>
              </a:rPr>
              <a:t>and</a:t>
            </a:r>
            <a:r>
              <a:rPr lang="de-DE" sz="2000" b="0" strike="noStrike" spc="-1" baseline="0" dirty="0" smtClean="0">
                <a:latin typeface="Arial"/>
              </a:rPr>
              <a:t> </a:t>
            </a:r>
            <a:r>
              <a:rPr lang="de-DE" sz="2000" b="0" strike="noStrike" spc="-1" baseline="0" dirty="0" err="1" smtClean="0">
                <a:latin typeface="Arial"/>
              </a:rPr>
              <a:t>rodents</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And</a:t>
            </a:r>
            <a:r>
              <a:rPr lang="de-DE" sz="2000" b="0" strike="noStrike" spc="-1" baseline="0" dirty="0" smtClean="0">
                <a:latin typeface="Arial"/>
              </a:rPr>
              <a:t> </a:t>
            </a:r>
            <a:r>
              <a:rPr lang="de-DE" sz="2000" b="0" strike="noStrike" spc="-1" baseline="0" dirty="0" err="1" smtClean="0">
                <a:latin typeface="Arial"/>
              </a:rPr>
              <a:t>if</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a:t>
            </a:r>
            <a:r>
              <a:rPr lang="de-DE" sz="2000" b="0" strike="noStrike" spc="-1" baseline="0" dirty="0" err="1" smtClean="0">
                <a:latin typeface="Arial"/>
              </a:rPr>
              <a:t>look</a:t>
            </a:r>
            <a:r>
              <a:rPr lang="de-DE" sz="2000" b="0" strike="noStrike" spc="-1" baseline="0" dirty="0" smtClean="0">
                <a:latin typeface="Arial"/>
              </a:rPr>
              <a:t> at </a:t>
            </a:r>
            <a:r>
              <a:rPr lang="de-DE" sz="2000" b="0" strike="noStrike" spc="-1" baseline="0" dirty="0" err="1" smtClean="0">
                <a:latin typeface="Arial"/>
              </a:rPr>
              <a:t>the</a:t>
            </a:r>
            <a:r>
              <a:rPr lang="de-DE" sz="2000" b="0" strike="noStrike" spc="-1" baseline="0" dirty="0" smtClean="0">
                <a:latin typeface="Arial"/>
              </a:rPr>
              <a:t> viral </a:t>
            </a:r>
            <a:r>
              <a:rPr lang="de-DE" sz="2000" b="0" strike="noStrike" spc="-1" baseline="0" dirty="0" err="1" smtClean="0">
                <a:latin typeface="Arial"/>
              </a:rPr>
              <a:t>subjects</a:t>
            </a:r>
            <a:r>
              <a:rPr lang="de-DE" sz="2000" b="0" strike="noStrike" spc="-1" baseline="0" dirty="0" smtClean="0">
                <a:latin typeface="Arial"/>
              </a:rPr>
              <a:t> </a:t>
            </a:r>
            <a:r>
              <a:rPr lang="de-DE" sz="2000" b="0" strike="noStrike" spc="-1" baseline="0" dirty="0" err="1" smtClean="0">
                <a:latin typeface="Arial"/>
              </a:rPr>
              <a:t>with</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most</a:t>
            </a:r>
            <a:r>
              <a:rPr lang="de-DE" sz="2000" b="0" strike="noStrike" spc="-1" baseline="0" dirty="0" smtClean="0">
                <a:latin typeface="Arial"/>
              </a:rPr>
              <a:t> </a:t>
            </a:r>
            <a:r>
              <a:rPr lang="de-DE" sz="2000" b="0" strike="noStrike" spc="-1" baseline="0" dirty="0" err="1" smtClean="0">
                <a:latin typeface="Arial"/>
              </a:rPr>
              <a:t>hits</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a:t>
            </a:r>
            <a:r>
              <a:rPr lang="de-DE" sz="2000" b="0" strike="noStrike" spc="-1" baseline="0" dirty="0" err="1" smtClean="0">
                <a:latin typeface="Arial"/>
              </a:rPr>
              <a:t>can</a:t>
            </a:r>
            <a:r>
              <a:rPr lang="de-DE" sz="2000" b="0" strike="noStrike" spc="-1" baseline="0" dirty="0" smtClean="0">
                <a:latin typeface="Arial"/>
              </a:rPr>
              <a:t> </a:t>
            </a:r>
            <a:r>
              <a:rPr lang="de-DE" sz="2000" b="0" strike="noStrike" spc="-1" baseline="0" dirty="0" err="1" smtClean="0">
                <a:latin typeface="Arial"/>
              </a:rPr>
              <a:t>see</a:t>
            </a:r>
            <a:r>
              <a:rPr lang="de-DE" sz="2000" b="0" strike="noStrike" spc="-1" baseline="0" dirty="0" smtClean="0">
                <a:latin typeface="Arial"/>
              </a:rPr>
              <a:t> </a:t>
            </a:r>
            <a:r>
              <a:rPr lang="de-DE" sz="2000" b="0" strike="noStrike" spc="-1" baseline="0" dirty="0" err="1" smtClean="0">
                <a:latin typeface="Arial"/>
              </a:rPr>
              <a:t>that</a:t>
            </a:r>
            <a:r>
              <a:rPr lang="de-DE" sz="2000" b="0" strike="noStrike" spc="-1" baseline="0" dirty="0" smtClean="0">
                <a:latin typeface="Arial"/>
              </a:rPr>
              <a:t> a </a:t>
            </a:r>
            <a:r>
              <a:rPr lang="de-DE" sz="2000" b="0" strike="noStrike" spc="-1" baseline="0" dirty="0" err="1" smtClean="0">
                <a:latin typeface="Arial"/>
              </a:rPr>
              <a:t>lot</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viral </a:t>
            </a:r>
            <a:r>
              <a:rPr lang="de-DE" sz="2000" b="0" strike="noStrike" spc="-1" baseline="0" dirty="0" err="1" smtClean="0">
                <a:latin typeface="Arial"/>
              </a:rPr>
              <a:t>contigs</a:t>
            </a:r>
            <a:r>
              <a:rPr lang="de-DE" sz="2000" b="0" strike="noStrike" spc="-1" baseline="0" dirty="0" smtClean="0">
                <a:latin typeface="Arial"/>
              </a:rPr>
              <a:t> </a:t>
            </a:r>
            <a:r>
              <a:rPr lang="de-DE" sz="2000" b="0" strike="noStrike" spc="-1" baseline="0" dirty="0" err="1" smtClean="0">
                <a:latin typeface="Arial"/>
              </a:rPr>
              <a:t>are</a:t>
            </a:r>
            <a:r>
              <a:rPr lang="de-DE" sz="2000" b="0" strike="noStrike" spc="-1" baseline="0" dirty="0" smtClean="0">
                <a:latin typeface="Arial"/>
              </a:rPr>
              <a:t> </a:t>
            </a:r>
            <a:r>
              <a:rPr lang="de-DE" sz="2000" b="0" strike="noStrike" spc="-1" baseline="0" dirty="0" err="1" smtClean="0">
                <a:latin typeface="Arial"/>
              </a:rPr>
              <a:t>associated</a:t>
            </a:r>
            <a:r>
              <a:rPr lang="de-DE" sz="2000" b="0" strike="noStrike" spc="-1" baseline="0" dirty="0" smtClean="0">
                <a:latin typeface="Arial"/>
              </a:rPr>
              <a:t> </a:t>
            </a:r>
            <a:r>
              <a:rPr lang="de-DE" sz="2000" b="0" strike="noStrike" spc="-1" baseline="0" dirty="0" err="1" smtClean="0">
                <a:latin typeface="Arial"/>
              </a:rPr>
              <a:t>with</a:t>
            </a:r>
            <a:r>
              <a:rPr lang="de-DE" sz="2000" b="0" strike="noStrike" spc="-1" baseline="0" dirty="0" smtClean="0">
                <a:latin typeface="Arial"/>
              </a:rPr>
              <a:t> </a:t>
            </a:r>
            <a:r>
              <a:rPr lang="de-DE" sz="2000" b="0" strike="noStrike" spc="-1" baseline="0" dirty="0" err="1" smtClean="0">
                <a:latin typeface="Arial"/>
              </a:rPr>
              <a:t>farm</a:t>
            </a:r>
            <a:r>
              <a:rPr lang="de-DE" sz="2000" b="0" strike="noStrike" spc="-1" baseline="0" dirty="0" smtClean="0">
                <a:latin typeface="Arial"/>
              </a:rPr>
              <a:t> </a:t>
            </a:r>
            <a:r>
              <a:rPr lang="de-DE" sz="2000" b="0" strike="noStrike" spc="-1" baseline="0" dirty="0" err="1" smtClean="0">
                <a:latin typeface="Arial"/>
              </a:rPr>
              <a:t>animals</a:t>
            </a:r>
            <a:r>
              <a:rPr lang="de-DE" sz="2000" b="0" strike="noStrike" spc="-1" baseline="0" dirty="0" smtClean="0">
                <a:latin typeface="Arial"/>
              </a:rPr>
              <a:t> </a:t>
            </a:r>
            <a:r>
              <a:rPr lang="de-DE" sz="2000" b="0" strike="noStrike" spc="-1" baseline="0" dirty="0" err="1" smtClean="0">
                <a:latin typeface="Arial"/>
              </a:rPr>
              <a:t>and</a:t>
            </a:r>
            <a:r>
              <a:rPr lang="de-DE" sz="2000" b="0" strike="noStrike" spc="-1" baseline="0" dirty="0" smtClean="0">
                <a:latin typeface="Arial"/>
              </a:rPr>
              <a:t> </a:t>
            </a:r>
            <a:r>
              <a:rPr lang="de-DE" sz="2000" b="0" strike="noStrike" spc="-1" baseline="0" dirty="0" err="1" smtClean="0">
                <a:latin typeface="Arial"/>
              </a:rPr>
              <a:t>belong</a:t>
            </a:r>
            <a:r>
              <a:rPr lang="de-DE" sz="2000" b="0" strike="noStrike" spc="-1" baseline="0" dirty="0" smtClean="0">
                <a:latin typeface="Arial"/>
              </a:rPr>
              <a:t> </a:t>
            </a:r>
            <a:r>
              <a:rPr lang="de-DE" sz="2000" b="0" strike="noStrike" spc="-1" baseline="0" dirty="0" err="1" smtClean="0">
                <a:latin typeface="Arial"/>
              </a:rPr>
              <a:t>to</a:t>
            </a:r>
            <a:r>
              <a:rPr lang="de-DE" sz="2000" b="0" strike="noStrike" spc="-1" baseline="0" dirty="0" smtClean="0">
                <a:latin typeface="Arial"/>
              </a:rPr>
              <a:t> </a:t>
            </a:r>
            <a:r>
              <a:rPr lang="de-DE" sz="2000" b="0" strike="noStrike" spc="-1" baseline="0" dirty="0" err="1" smtClean="0">
                <a:latin typeface="Arial"/>
              </a:rPr>
              <a:t>those</a:t>
            </a:r>
            <a:r>
              <a:rPr lang="de-DE" sz="2000" b="0" strike="noStrike" spc="-1" baseline="0" dirty="0" smtClean="0">
                <a:latin typeface="Arial"/>
              </a:rPr>
              <a:t> 3 </a:t>
            </a:r>
            <a:r>
              <a:rPr lang="de-DE" sz="2000" b="0" strike="noStrike" spc="-1" baseline="0" dirty="0" err="1" smtClean="0">
                <a:latin typeface="Arial"/>
              </a:rPr>
              <a:t>phyla</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smtClean="0">
                <a:latin typeface="Arial"/>
              </a:rPr>
              <a:t>So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dominance</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a:t>
            </a:r>
            <a:r>
              <a:rPr lang="de-DE" sz="2000" b="0" strike="noStrike" spc="-1" baseline="0" dirty="0" err="1" smtClean="0">
                <a:latin typeface="Arial"/>
              </a:rPr>
              <a:t>those</a:t>
            </a:r>
            <a:r>
              <a:rPr lang="de-DE" sz="2000" b="0" strike="noStrike" spc="-1" baseline="0" dirty="0" smtClean="0">
                <a:latin typeface="Arial"/>
              </a:rPr>
              <a:t> </a:t>
            </a:r>
            <a:r>
              <a:rPr lang="de-DE" sz="2000" b="0" strike="noStrike" spc="-1" baseline="0" dirty="0" err="1" smtClean="0">
                <a:latin typeface="Arial"/>
              </a:rPr>
              <a:t>three</a:t>
            </a:r>
            <a:r>
              <a:rPr lang="de-DE" sz="2000" b="0" strike="noStrike" spc="-1" baseline="0" dirty="0" smtClean="0">
                <a:latin typeface="Arial"/>
              </a:rPr>
              <a:t> </a:t>
            </a:r>
            <a:r>
              <a:rPr lang="de-DE" sz="2000" b="0" strike="noStrike" spc="-1" baseline="0" dirty="0" err="1" smtClean="0">
                <a:latin typeface="Arial"/>
              </a:rPr>
              <a:t>phyla</a:t>
            </a:r>
            <a:r>
              <a:rPr lang="de-DE" sz="2000" b="0" strike="noStrike" spc="-1" baseline="0" dirty="0" smtClean="0">
                <a:latin typeface="Arial"/>
              </a:rPr>
              <a:t> </a:t>
            </a:r>
            <a:r>
              <a:rPr lang="de-DE" sz="2000" b="0" strike="noStrike" spc="-1" baseline="0" dirty="0" err="1" smtClean="0">
                <a:latin typeface="Arial"/>
              </a:rPr>
              <a:t>is</a:t>
            </a:r>
            <a:r>
              <a:rPr lang="de-DE" sz="2000" b="0" strike="noStrike" spc="-1" baseline="0" dirty="0" smtClean="0">
                <a:latin typeface="Arial"/>
              </a:rPr>
              <a:t> </a:t>
            </a:r>
            <a:r>
              <a:rPr lang="de-DE" sz="2000" b="0" strike="noStrike" spc="-1" baseline="0" dirty="0" err="1" smtClean="0">
                <a:latin typeface="Arial"/>
              </a:rPr>
              <a:t>tight</a:t>
            </a:r>
            <a:r>
              <a:rPr lang="de-DE" sz="2000" b="0" strike="noStrike" spc="-1" baseline="0" dirty="0" smtClean="0">
                <a:latin typeface="Arial"/>
              </a:rPr>
              <a:t> </a:t>
            </a:r>
            <a:r>
              <a:rPr lang="de-DE" sz="2000" b="0" strike="noStrike" spc="-1" baseline="0" dirty="0" err="1" smtClean="0">
                <a:latin typeface="Arial"/>
              </a:rPr>
              <a:t>to</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overrepresntation</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a:t>
            </a:r>
            <a:r>
              <a:rPr lang="de-DE" sz="2000" b="0" strike="noStrike" spc="-1" baseline="0" dirty="0" err="1" smtClean="0">
                <a:latin typeface="Arial"/>
              </a:rPr>
              <a:t>farm</a:t>
            </a:r>
            <a:r>
              <a:rPr lang="de-DE" sz="2000" b="0" strike="noStrike" spc="-1" baseline="0" dirty="0" smtClean="0">
                <a:latin typeface="Arial"/>
              </a:rPr>
              <a:t> </a:t>
            </a:r>
            <a:r>
              <a:rPr lang="de-DE" sz="2000" b="0" strike="noStrike" spc="-1" baseline="0" dirty="0" err="1" smtClean="0">
                <a:latin typeface="Arial"/>
              </a:rPr>
              <a:t>hosts</a:t>
            </a:r>
            <a:r>
              <a:rPr lang="de-DE" sz="2000" b="0" strike="noStrike" spc="-1" baseline="0" dirty="0" smtClean="0">
                <a:latin typeface="Arial"/>
              </a:rPr>
              <a:t> in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data</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Interesting</a:t>
            </a:r>
            <a:r>
              <a:rPr lang="de-DE" sz="2000" b="0" strike="noStrike" spc="-1" baseline="0" dirty="0" smtClean="0">
                <a:latin typeface="Arial"/>
              </a:rPr>
              <a:t> </a:t>
            </a:r>
            <a:r>
              <a:rPr lang="de-DE" sz="2000" b="0" strike="noStrike" spc="-1" baseline="0" dirty="0" err="1" smtClean="0">
                <a:latin typeface="Arial"/>
              </a:rPr>
              <a:t>is</a:t>
            </a:r>
            <a:r>
              <a:rPr lang="de-DE" sz="2000" b="0" strike="noStrike" spc="-1" baseline="0" dirty="0" smtClean="0">
                <a:latin typeface="Arial"/>
              </a:rPr>
              <a:t> </a:t>
            </a:r>
            <a:r>
              <a:rPr lang="de-DE" sz="2000" b="0" strike="noStrike" spc="-1" baseline="0" dirty="0" err="1" smtClean="0">
                <a:latin typeface="Arial"/>
              </a:rPr>
              <a:t>however</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green</a:t>
            </a:r>
            <a:r>
              <a:rPr lang="de-DE" sz="2000" b="0" strike="noStrike" spc="-1" baseline="0" dirty="0" smtClean="0">
                <a:latin typeface="Arial"/>
              </a:rPr>
              <a:t> </a:t>
            </a:r>
            <a:r>
              <a:rPr lang="de-DE" sz="2000" b="0" strike="noStrike" spc="-1" baseline="0" dirty="0" err="1" smtClean="0">
                <a:latin typeface="Arial"/>
              </a:rPr>
              <a:t>monkey</a:t>
            </a:r>
            <a:r>
              <a:rPr lang="de-DE" sz="2000" b="0" strike="noStrike" spc="-1" baseline="0" dirty="0" smtClean="0">
                <a:latin typeface="Arial"/>
              </a:rPr>
              <a:t> host. </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err="1" smtClean="0">
                <a:latin typeface="Arial"/>
              </a:rPr>
              <a:t>They</a:t>
            </a:r>
            <a:r>
              <a:rPr lang="de-DE" sz="2000" b="0" strike="noStrike" spc="-1" baseline="0" dirty="0" smtClean="0">
                <a:latin typeface="Arial"/>
              </a:rPr>
              <a:t> </a:t>
            </a:r>
            <a:r>
              <a:rPr lang="de-DE" sz="2000" b="0" strike="noStrike" spc="-1" baseline="0" dirty="0" err="1" smtClean="0">
                <a:latin typeface="Arial"/>
              </a:rPr>
              <a:t>originat</a:t>
            </a:r>
            <a:r>
              <a:rPr lang="de-DE" sz="2000" b="0" strike="noStrike" spc="-1" baseline="0" dirty="0" smtClean="0">
                <a:latin typeface="Arial"/>
              </a:rPr>
              <a:t> </a:t>
            </a:r>
            <a:r>
              <a:rPr lang="de-DE" sz="2000" b="0" strike="noStrike" spc="-1" baseline="0" dirty="0" err="1" smtClean="0">
                <a:latin typeface="Arial"/>
              </a:rPr>
              <a:t>from</a:t>
            </a:r>
            <a:r>
              <a:rPr lang="de-DE" sz="2000" b="0" strike="noStrike" spc="-1" baseline="0" dirty="0" smtClean="0">
                <a:latin typeface="Arial"/>
              </a:rPr>
              <a:t> 1 </a:t>
            </a:r>
            <a:r>
              <a:rPr lang="de-DE" sz="2000" b="0" strike="noStrike" spc="-1" baseline="0" dirty="0" err="1" smtClean="0">
                <a:latin typeface="Arial"/>
              </a:rPr>
              <a:t>study</a:t>
            </a:r>
            <a:r>
              <a:rPr lang="de-DE" sz="2000" b="0" strike="noStrike" spc="-1" baseline="0" dirty="0" smtClean="0">
                <a:latin typeface="Arial"/>
              </a:rPr>
              <a:t>, </a:t>
            </a:r>
            <a:r>
              <a:rPr lang="de-DE" sz="2000" b="0" strike="noStrike" spc="-1" baseline="0" dirty="0" err="1" smtClean="0">
                <a:latin typeface="Arial"/>
              </a:rPr>
              <a:t>which</a:t>
            </a:r>
            <a:r>
              <a:rPr lang="de-DE" sz="2000" b="0" strike="noStrike" spc="-1" baseline="0" dirty="0" smtClean="0">
                <a:latin typeface="Arial"/>
              </a:rPr>
              <a:t> </a:t>
            </a:r>
            <a:r>
              <a:rPr lang="de-DE" sz="2000" b="0" strike="noStrike" spc="-1" baseline="0" dirty="0" err="1" smtClean="0">
                <a:latin typeface="Arial"/>
              </a:rPr>
              <a:t>infected</a:t>
            </a:r>
            <a:r>
              <a:rPr lang="de-DE" sz="2000" b="0" strike="noStrike" spc="-1" baseline="0" dirty="0" smtClean="0">
                <a:latin typeface="Arial"/>
              </a:rPr>
              <a:t> </a:t>
            </a:r>
            <a:r>
              <a:rPr lang="de-DE" sz="2000" b="0" strike="noStrike" spc="-1" baseline="0" dirty="0" err="1" smtClean="0">
                <a:latin typeface="Arial"/>
              </a:rPr>
              <a:t>green</a:t>
            </a:r>
            <a:r>
              <a:rPr lang="de-DE" sz="2000" b="0" strike="noStrike" spc="-1" baseline="0" dirty="0" smtClean="0">
                <a:latin typeface="Arial"/>
              </a:rPr>
              <a:t> </a:t>
            </a:r>
            <a:r>
              <a:rPr lang="de-DE" sz="2000" b="0" strike="noStrike" spc="-1" baseline="0" dirty="0" err="1" smtClean="0">
                <a:latin typeface="Arial"/>
              </a:rPr>
              <a:t>monkey</a:t>
            </a:r>
            <a:r>
              <a:rPr lang="de-DE" sz="2000" b="0" strike="noStrike" spc="-1" baseline="0" dirty="0" smtClean="0">
                <a:latin typeface="Arial"/>
              </a:rPr>
              <a:t> </a:t>
            </a:r>
            <a:r>
              <a:rPr lang="de-DE" sz="2000" b="0" strike="noStrike" spc="-1" baseline="0" dirty="0" err="1" smtClean="0">
                <a:latin typeface="Arial"/>
              </a:rPr>
              <a:t>derived</a:t>
            </a:r>
            <a:r>
              <a:rPr lang="de-DE" sz="2000" b="0" strike="noStrike" spc="-1" baseline="0" dirty="0" smtClean="0">
                <a:latin typeface="Arial"/>
              </a:rPr>
              <a:t> </a:t>
            </a:r>
            <a:r>
              <a:rPr lang="de-DE" sz="2000" b="0" strike="noStrike" spc="-1" baseline="0" dirty="0" err="1" smtClean="0">
                <a:latin typeface="Arial"/>
              </a:rPr>
              <a:t>cells</a:t>
            </a:r>
            <a:r>
              <a:rPr lang="de-DE" sz="2000" b="0" strike="noStrike" spc="-1" baseline="0" dirty="0" smtClean="0">
                <a:latin typeface="Arial"/>
              </a:rPr>
              <a:t> </a:t>
            </a:r>
            <a:r>
              <a:rPr lang="de-DE" sz="2000" b="0" strike="noStrike" spc="-1" baseline="0" dirty="0" err="1" smtClean="0">
                <a:latin typeface="Arial"/>
              </a:rPr>
              <a:t>with</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PRRSV, a </a:t>
            </a:r>
            <a:r>
              <a:rPr lang="de-DE" sz="2000" b="0" strike="noStrike" spc="-1" baseline="0" dirty="0" err="1" smtClean="0">
                <a:latin typeface="Arial"/>
              </a:rPr>
              <a:t>virus</a:t>
            </a:r>
            <a:r>
              <a:rPr lang="de-DE" sz="2000" b="0" strike="noStrike" spc="-1" baseline="0" dirty="0" smtClean="0">
                <a:latin typeface="Arial"/>
              </a:rPr>
              <a:t> </a:t>
            </a:r>
            <a:r>
              <a:rPr lang="de-DE" sz="2000" b="0" strike="noStrike" spc="-1" baseline="0" dirty="0" err="1" smtClean="0">
                <a:latin typeface="Arial"/>
              </a:rPr>
              <a:t>typially</a:t>
            </a:r>
            <a:r>
              <a:rPr lang="de-DE" sz="2000" b="0" strike="noStrike" spc="-1" baseline="0" dirty="0" smtClean="0">
                <a:latin typeface="Arial"/>
              </a:rPr>
              <a:t> </a:t>
            </a:r>
            <a:r>
              <a:rPr lang="de-DE" sz="2000" b="0" strike="noStrike" spc="-1" baseline="0" dirty="0" err="1" smtClean="0">
                <a:latin typeface="Arial"/>
              </a:rPr>
              <a:t>found</a:t>
            </a:r>
            <a:r>
              <a:rPr lang="de-DE" sz="2000" b="0" strike="noStrike" spc="-1" baseline="0" dirty="0" smtClean="0">
                <a:latin typeface="Arial"/>
              </a:rPr>
              <a:t> in </a:t>
            </a:r>
            <a:r>
              <a:rPr lang="de-DE" sz="2000" b="0" strike="noStrike" spc="-1" baseline="0" dirty="0" err="1" smtClean="0">
                <a:latin typeface="Arial"/>
              </a:rPr>
              <a:t>pigs</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smtClean="0">
                <a:latin typeface="Arial"/>
              </a:rPr>
              <a:t>Also </a:t>
            </a:r>
            <a:r>
              <a:rPr lang="de-DE" sz="2000" b="0" strike="noStrike" spc="-1" baseline="0" dirty="0" err="1" smtClean="0">
                <a:latin typeface="Arial"/>
              </a:rPr>
              <a:t>interesting</a:t>
            </a:r>
            <a:r>
              <a:rPr lang="de-DE" sz="2000" b="0" strike="noStrike" spc="-1" baseline="0" dirty="0" smtClean="0">
                <a:latin typeface="Arial"/>
              </a:rPr>
              <a:t> </a:t>
            </a:r>
            <a:r>
              <a:rPr lang="de-DE" sz="2000" b="0" strike="noStrike" spc="-1" baseline="0" dirty="0" err="1" smtClean="0">
                <a:latin typeface="Arial"/>
              </a:rPr>
              <a:t>is</a:t>
            </a:r>
            <a:r>
              <a:rPr lang="de-DE" sz="2000" b="0" strike="noStrike" spc="-1" baseline="0" dirty="0" smtClean="0">
                <a:latin typeface="Arial"/>
              </a:rPr>
              <a:t> </a:t>
            </a:r>
            <a:r>
              <a:rPr lang="de-DE" sz="2000" b="0" strike="noStrike" spc="-1" baseline="0" dirty="0" err="1" smtClean="0">
                <a:latin typeface="Arial"/>
              </a:rPr>
              <a:t>that</a:t>
            </a:r>
            <a:r>
              <a:rPr lang="de-DE" sz="2000" b="0" strike="noStrike" spc="-1" baseline="0" dirty="0" smtClean="0">
                <a:latin typeface="Arial"/>
              </a:rPr>
              <a:t> a </a:t>
            </a:r>
            <a:r>
              <a:rPr lang="de-DE" sz="2000" b="0" strike="noStrike" spc="-1" baseline="0" dirty="0" err="1" smtClean="0">
                <a:latin typeface="Arial"/>
              </a:rPr>
              <a:t>chunk</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a:t>
            </a:r>
            <a:r>
              <a:rPr lang="de-DE" sz="2000" b="0" strike="noStrike" spc="-1" baseline="0" dirty="0" err="1" smtClean="0">
                <a:latin typeface="Arial"/>
              </a:rPr>
              <a:t>cattle</a:t>
            </a:r>
            <a:r>
              <a:rPr lang="de-DE" sz="2000" b="0" strike="noStrike" spc="-1" baseline="0" dirty="0" smtClean="0">
                <a:latin typeface="Arial"/>
              </a:rPr>
              <a:t> </a:t>
            </a:r>
            <a:r>
              <a:rPr lang="de-DE" sz="2000" b="0" strike="noStrike" spc="-1" baseline="0" dirty="0" err="1" smtClean="0">
                <a:latin typeface="Arial"/>
              </a:rPr>
              <a:t>data</a:t>
            </a:r>
            <a:r>
              <a:rPr lang="de-DE" sz="2000" b="0" strike="noStrike" spc="-1" baseline="0" dirty="0" smtClean="0">
                <a:latin typeface="Arial"/>
              </a:rPr>
              <a:t> </a:t>
            </a:r>
            <a:r>
              <a:rPr lang="de-DE" sz="2000" b="0" strike="noStrike" spc="-1" baseline="0" dirty="0" err="1" smtClean="0">
                <a:latin typeface="Arial"/>
              </a:rPr>
              <a:t>analyzed</a:t>
            </a:r>
            <a:r>
              <a:rPr lang="de-DE" sz="2000" b="0" strike="noStrike" spc="-1" baseline="0" dirty="0" smtClean="0">
                <a:latin typeface="Arial"/>
              </a:rPr>
              <a:t> not </a:t>
            </a:r>
            <a:r>
              <a:rPr lang="de-DE" sz="2000" b="0" strike="noStrike" spc="-1" baseline="0" dirty="0" err="1" smtClean="0">
                <a:latin typeface="Arial"/>
              </a:rPr>
              <a:t>cattle</a:t>
            </a:r>
            <a:r>
              <a:rPr lang="de-DE" sz="2000" b="0" strike="noStrike" spc="-1" baseline="0" dirty="0" smtClean="0">
                <a:latin typeface="Arial"/>
              </a:rPr>
              <a:t> but milk </a:t>
            </a:r>
            <a:r>
              <a:rPr lang="de-DE" sz="2000" b="0" strike="noStrike" spc="-1" baseline="0" dirty="0" err="1" smtClean="0">
                <a:latin typeface="Arial"/>
              </a:rPr>
              <a:t>products</a:t>
            </a:r>
            <a:r>
              <a:rPr lang="de-DE" sz="2000" b="0" strike="noStrike" spc="-1" baseline="0" dirty="0" smtClean="0">
                <a:latin typeface="Arial"/>
              </a:rPr>
              <a:t>.</a:t>
            </a: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1" strike="noStrike" spc="-1" baseline="0" dirty="0" smtClean="0">
                <a:latin typeface="Arial"/>
              </a:rPr>
              <a:t>So </a:t>
            </a:r>
            <a:r>
              <a:rPr lang="de-DE" sz="2000" b="1" strike="noStrike" spc="-1" baseline="0" dirty="0" err="1" smtClean="0">
                <a:latin typeface="Arial"/>
              </a:rPr>
              <a:t>wee</a:t>
            </a:r>
            <a:r>
              <a:rPr lang="de-DE" sz="2000" b="1" strike="noStrike" spc="-1" baseline="0" dirty="0" smtClean="0">
                <a:latin typeface="Arial"/>
              </a:rPr>
              <a:t> </a:t>
            </a:r>
            <a:r>
              <a:rPr lang="de-DE" sz="2000" b="1" strike="noStrike" spc="-1" baseline="0" dirty="0" err="1" smtClean="0">
                <a:latin typeface="Arial"/>
              </a:rPr>
              <a:t>see</a:t>
            </a:r>
            <a:r>
              <a:rPr lang="de-DE" sz="2000" b="1" strike="noStrike" spc="-1" baseline="0" dirty="0" smtClean="0">
                <a:latin typeface="Arial"/>
              </a:rPr>
              <a:t> </a:t>
            </a:r>
            <a:r>
              <a:rPr lang="de-DE" sz="2000" b="1" strike="noStrike" spc="-1" baseline="0" dirty="0" err="1" smtClean="0">
                <a:latin typeface="Arial"/>
              </a:rPr>
              <a:t>that</a:t>
            </a:r>
            <a:r>
              <a:rPr lang="de-DE" sz="2000" b="1" strike="noStrike" spc="-1" baseline="0" dirty="0" smtClean="0">
                <a:latin typeface="Arial"/>
              </a:rPr>
              <a:t> </a:t>
            </a:r>
            <a:r>
              <a:rPr lang="de-DE" sz="2000" b="1" strike="noStrike" spc="-1" baseline="0" dirty="0" err="1" smtClean="0">
                <a:latin typeface="Arial"/>
              </a:rPr>
              <a:t>we</a:t>
            </a:r>
            <a:r>
              <a:rPr lang="de-DE" sz="2000" b="1" strike="noStrike" spc="-1" baseline="0" dirty="0" smtClean="0">
                <a:latin typeface="Arial"/>
              </a:rPr>
              <a:t> </a:t>
            </a:r>
            <a:r>
              <a:rPr lang="de-DE" sz="2000" b="1" strike="noStrike" spc="-1" baseline="0" dirty="0" err="1" smtClean="0">
                <a:latin typeface="Arial"/>
              </a:rPr>
              <a:t>are</a:t>
            </a:r>
            <a:r>
              <a:rPr lang="de-DE" sz="2000" b="1" strike="noStrike" spc="-1" baseline="0" dirty="0" smtClean="0">
                <a:latin typeface="Arial"/>
              </a:rPr>
              <a:t> </a:t>
            </a:r>
            <a:r>
              <a:rPr lang="de-DE" sz="2000" b="1" strike="noStrike" spc="-1" baseline="0" dirty="0" err="1" smtClean="0">
                <a:latin typeface="Arial"/>
              </a:rPr>
              <a:t>getting</a:t>
            </a:r>
            <a:r>
              <a:rPr lang="de-DE" sz="2000" b="1" strike="noStrike" spc="-1" baseline="0" dirty="0" smtClean="0">
                <a:latin typeface="Arial"/>
              </a:rPr>
              <a:t> a mix </a:t>
            </a:r>
            <a:r>
              <a:rPr lang="de-DE" sz="2000" b="1" strike="noStrike" spc="-1" baseline="0" dirty="0" err="1" smtClean="0">
                <a:latin typeface="Arial"/>
              </a:rPr>
              <a:t>of</a:t>
            </a:r>
            <a:r>
              <a:rPr lang="de-DE" sz="2000" b="1" strike="noStrike" spc="-1" baseline="0" dirty="0" smtClean="0">
                <a:latin typeface="Arial"/>
              </a:rPr>
              <a:t> </a:t>
            </a:r>
            <a:r>
              <a:rPr lang="de-DE" sz="2000" b="1" strike="noStrike" spc="-1" baseline="0" dirty="0" err="1" smtClean="0">
                <a:latin typeface="Arial"/>
              </a:rPr>
              <a:t>natural</a:t>
            </a:r>
            <a:r>
              <a:rPr lang="de-DE" sz="2000" b="1" strike="noStrike" spc="-1" baseline="0" dirty="0" smtClean="0">
                <a:latin typeface="Arial"/>
              </a:rPr>
              <a:t> host, </a:t>
            </a:r>
            <a:r>
              <a:rPr lang="de-DE" sz="2000" b="1" strike="noStrike" spc="-1" baseline="0" dirty="0" err="1" smtClean="0">
                <a:latin typeface="Arial"/>
              </a:rPr>
              <a:t>cell</a:t>
            </a:r>
            <a:r>
              <a:rPr lang="de-DE" sz="2000" b="1" strike="noStrike" spc="-1" baseline="0" dirty="0" smtClean="0">
                <a:latin typeface="Arial"/>
              </a:rPr>
              <a:t> </a:t>
            </a:r>
            <a:r>
              <a:rPr lang="de-DE" sz="2000" b="1" strike="noStrike" spc="-1" baseline="0" dirty="0" err="1" smtClean="0">
                <a:latin typeface="Arial"/>
              </a:rPr>
              <a:t>lines</a:t>
            </a:r>
            <a:r>
              <a:rPr lang="de-DE" sz="2000" b="1" strike="noStrike" spc="-1" baseline="0" dirty="0" smtClean="0">
                <a:latin typeface="Arial"/>
              </a:rPr>
              <a:t> </a:t>
            </a:r>
            <a:r>
              <a:rPr lang="de-DE" sz="2000" b="1" strike="noStrike" spc="-1" baseline="0" dirty="0" err="1" smtClean="0">
                <a:latin typeface="Arial"/>
              </a:rPr>
              <a:t>and</a:t>
            </a:r>
            <a:r>
              <a:rPr lang="de-DE" sz="2000" b="1" strike="noStrike" spc="-1" baseline="0" dirty="0" smtClean="0">
                <a:latin typeface="Arial"/>
              </a:rPr>
              <a:t> </a:t>
            </a:r>
            <a:r>
              <a:rPr lang="de-DE" sz="2000" b="1" strike="noStrike" spc="-1" baseline="0" dirty="0" err="1" smtClean="0">
                <a:latin typeface="Arial"/>
              </a:rPr>
              <a:t>by</a:t>
            </a:r>
            <a:r>
              <a:rPr lang="de-DE" sz="2000" b="1" strike="noStrike" spc="-1" baseline="0" dirty="0" smtClean="0">
                <a:latin typeface="Arial"/>
              </a:rPr>
              <a:t> </a:t>
            </a:r>
            <a:r>
              <a:rPr lang="de-DE" sz="2000" b="1" strike="noStrike" spc="-1" baseline="0" dirty="0" err="1" smtClean="0">
                <a:latin typeface="Arial"/>
              </a:rPr>
              <a:t>products</a:t>
            </a:r>
            <a:r>
              <a:rPr lang="de-DE" sz="2000" b="1" strike="noStrike" spc="-1" baseline="0" dirty="0" smtClean="0">
                <a:latin typeface="Arial"/>
              </a:rPr>
              <a:t> </a:t>
            </a:r>
            <a:r>
              <a:rPr lang="de-DE" sz="2000" b="1" strike="noStrike" spc="-1" baseline="0" dirty="0" err="1" smtClean="0">
                <a:latin typeface="Arial"/>
              </a:rPr>
              <a:t>of</a:t>
            </a:r>
            <a:r>
              <a:rPr lang="de-DE" sz="2000" b="1" strike="noStrike" spc="-1" baseline="0" dirty="0" smtClean="0">
                <a:latin typeface="Arial"/>
              </a:rPr>
              <a:t> </a:t>
            </a:r>
            <a:r>
              <a:rPr lang="de-DE" sz="2000" b="1" strike="noStrike" spc="-1" baseline="0" dirty="0" err="1" smtClean="0">
                <a:latin typeface="Arial"/>
              </a:rPr>
              <a:t>the</a:t>
            </a:r>
            <a:r>
              <a:rPr lang="de-DE" sz="2000" b="1" strike="noStrike" spc="-1" baseline="0" dirty="0" smtClean="0">
                <a:latin typeface="Arial"/>
              </a:rPr>
              <a:t> host.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noRot="1" noChangeAspect="1"/>
          </p:cNvSpPr>
          <p:nvPr>
            <p:ph type="sldImg"/>
          </p:nvPr>
        </p:nvSpPr>
        <p:spPr>
          <a:xfrm>
            <a:off x="216000" y="812520"/>
            <a:ext cx="7115760" cy="3997800"/>
          </a:xfrm>
          <a:prstGeom prst="rect">
            <a:avLst/>
          </a:prstGeom>
          <a:ln w="0">
            <a:noFill/>
          </a:ln>
        </p:spPr>
      </p:sp>
      <p:sp>
        <p:nvSpPr>
          <p:cNvPr id="341" name="PlaceHolder 2"/>
          <p:cNvSpPr>
            <a:spLocks noGrp="1"/>
          </p:cNvSpPr>
          <p:nvPr>
            <p:ph type="body"/>
          </p:nvPr>
        </p:nvSpPr>
        <p:spPr>
          <a:xfrm>
            <a:off x="755640" y="5078520"/>
            <a:ext cx="6036120" cy="4799520"/>
          </a:xfrm>
          <a:prstGeom prst="rect">
            <a:avLst/>
          </a:prstGeom>
          <a:noFill/>
          <a:ln w="0">
            <a:noFill/>
          </a:ln>
        </p:spPr>
        <p:txBody>
          <a:bodyPr lIns="0" tIns="0" rIns="0" bIns="0" anchor="t">
            <a:noAutofit/>
          </a:bodyPr>
          <a:lstStyle/>
          <a:p>
            <a:pPr marL="216000" indent="-216000">
              <a:lnSpc>
                <a:spcPct val="100000"/>
              </a:lnSpc>
              <a:buNone/>
              <a:tabLst>
                <a:tab pos="0" algn="l"/>
              </a:tabLst>
            </a:pPr>
            <a:endParaRPr lang="en-US" sz="2000" b="0" strike="noStrike" spc="-1" dirty="0">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noRot="1" noChangeAspect="1"/>
          </p:cNvSpPr>
          <p:nvPr>
            <p:ph type="sldImg"/>
          </p:nvPr>
        </p:nvSpPr>
        <p:spPr>
          <a:xfrm>
            <a:off x="216000" y="812520"/>
            <a:ext cx="7123320" cy="4005360"/>
          </a:xfrm>
          <a:prstGeom prst="rect">
            <a:avLst/>
          </a:prstGeom>
          <a:ln w="0">
            <a:noFill/>
          </a:ln>
        </p:spPr>
      </p:sp>
      <p:sp>
        <p:nvSpPr>
          <p:cNvPr id="343" name="PlaceHolder 2"/>
          <p:cNvSpPr>
            <a:spLocks noGrp="1"/>
          </p:cNvSpPr>
          <p:nvPr>
            <p:ph type="body"/>
          </p:nvPr>
        </p:nvSpPr>
        <p:spPr>
          <a:xfrm>
            <a:off x="755640" y="5078520"/>
            <a:ext cx="6043680" cy="480708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Shorten it.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noRot="1" noChangeAspect="1"/>
          </p:cNvSpPr>
          <p:nvPr>
            <p:ph type="sldImg"/>
          </p:nvPr>
        </p:nvSpPr>
        <p:spPr>
          <a:xfrm>
            <a:off x="216360" y="812520"/>
            <a:ext cx="7121160" cy="4003200"/>
          </a:xfrm>
          <a:prstGeom prst="rect">
            <a:avLst/>
          </a:prstGeom>
          <a:ln w="0">
            <a:noFill/>
          </a:ln>
        </p:spPr>
      </p:sp>
      <p:sp>
        <p:nvSpPr>
          <p:cNvPr id="345" name="PlaceHolder 2"/>
          <p:cNvSpPr>
            <a:spLocks noGrp="1"/>
          </p:cNvSpPr>
          <p:nvPr>
            <p:ph type="body"/>
          </p:nvPr>
        </p:nvSpPr>
        <p:spPr>
          <a:xfrm>
            <a:off x="756000" y="5078520"/>
            <a:ext cx="6041880" cy="480528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Stress the last point. I assembled contigs because they might help existing and future projects.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laceHolder 1"/>
          <p:cNvSpPr>
            <a:spLocks noGrp="1" noRot="1" noChangeAspect="1"/>
          </p:cNvSpPr>
          <p:nvPr>
            <p:ph type="sldImg"/>
          </p:nvPr>
        </p:nvSpPr>
        <p:spPr>
          <a:xfrm>
            <a:off x="-1800" y="811080"/>
            <a:ext cx="0" cy="0"/>
          </a:xfrm>
          <a:prstGeom prst="rect">
            <a:avLst/>
          </a:prstGeom>
          <a:ln w="0">
            <a:noFill/>
          </a:ln>
        </p:spPr>
      </p:sp>
      <p:sp>
        <p:nvSpPr>
          <p:cNvPr id="347" name="PlaceHolder 2"/>
          <p:cNvSpPr>
            <a:spLocks noGrp="1"/>
          </p:cNvSpPr>
          <p:nvPr>
            <p:ph type="body"/>
          </p:nvPr>
        </p:nvSpPr>
        <p:spPr>
          <a:xfrm>
            <a:off x="756000" y="5078520"/>
            <a:ext cx="6035040" cy="4798440"/>
          </a:xfrm>
          <a:prstGeom prst="rect">
            <a:avLst/>
          </a:prstGeom>
          <a:noFill/>
          <a:ln w="0">
            <a:noFill/>
          </a:ln>
        </p:spPr>
        <p:txBody>
          <a:bodyPr lIns="0" tIns="0" rIns="0" bIns="0" anchor="t">
            <a:noAutofit/>
          </a:bodyPr>
          <a:lstStyle/>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
        <p:nvSpPr>
          <p:cNvPr id="348" name="PlaceHolder 3"/>
          <p:cNvSpPr>
            <a:spLocks noGrp="1"/>
          </p:cNvSpPr>
          <p:nvPr>
            <p:ph type="sldNum" idx="7"/>
          </p:nvPr>
        </p:nvSpPr>
        <p:spPr>
          <a:xfrm>
            <a:off x="4278960" y="10157400"/>
            <a:ext cx="3268080" cy="521640"/>
          </a:xfrm>
          <a:prstGeom prst="rect">
            <a:avLst/>
          </a:prstGeom>
          <a:noFill/>
          <a:ln w="0">
            <a:noFill/>
          </a:ln>
        </p:spPr>
        <p:txBody>
          <a:bodyPr lIns="0" tIns="0" rIns="0" bIns="0" anchor="b">
            <a:noAutofit/>
          </a:bodyPr>
          <a:lstStyle>
            <a:lvl1pPr algn="r">
              <a:lnSpc>
                <a:spcPct val="100000"/>
              </a:lnSpc>
              <a:buNone/>
              <a:tabLst>
                <a:tab pos="0" algn="l"/>
              </a:tabLst>
              <a:defRPr lang="en-US" sz="1400" b="0" strike="noStrike" spc="-1">
                <a:solidFill>
                  <a:srgbClr val="000000"/>
                </a:solidFill>
                <a:latin typeface="Times New Roman"/>
                <a:ea typeface="+mn-ea"/>
              </a:defRPr>
            </a:lvl1pPr>
          </a:lstStyle>
          <a:p>
            <a:pPr algn="r">
              <a:lnSpc>
                <a:spcPct val="100000"/>
              </a:lnSpc>
              <a:buNone/>
              <a:tabLst>
                <a:tab pos="0" algn="l"/>
              </a:tabLst>
            </a:pPr>
            <a:fld id="{7A86F69B-E8F2-42E1-A62B-00F4AB1D6407}" type="slidenum">
              <a:rPr lang="en-US" sz="1400" b="0" strike="noStrike" spc="-1">
                <a:solidFill>
                  <a:srgbClr val="000000"/>
                </a:solidFill>
                <a:latin typeface="Times New Roman"/>
                <a:ea typeface="+mn-ea"/>
              </a:rPr>
              <a:t>31</a:t>
            </a:fld>
            <a:endParaRPr lang="en-US" sz="14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noRot="1" noChangeAspect="1"/>
          </p:cNvSpPr>
          <p:nvPr>
            <p:ph type="sldImg"/>
          </p:nvPr>
        </p:nvSpPr>
        <p:spPr>
          <a:xfrm>
            <a:off x="216000" y="812520"/>
            <a:ext cx="7115760" cy="3997800"/>
          </a:xfrm>
          <a:prstGeom prst="rect">
            <a:avLst/>
          </a:prstGeom>
          <a:ln w="0">
            <a:noFill/>
          </a:ln>
        </p:spPr>
      </p:sp>
      <p:sp>
        <p:nvSpPr>
          <p:cNvPr id="350" name="PlaceHolder 2"/>
          <p:cNvSpPr>
            <a:spLocks noGrp="1"/>
          </p:cNvSpPr>
          <p:nvPr>
            <p:ph type="body"/>
          </p:nvPr>
        </p:nvSpPr>
        <p:spPr>
          <a:xfrm>
            <a:off x="755640" y="5078520"/>
            <a:ext cx="6036120" cy="4799520"/>
          </a:xfrm>
          <a:prstGeom prst="rect">
            <a:avLst/>
          </a:prstGeom>
          <a:noFill/>
          <a:ln w="0">
            <a:noFill/>
          </a:ln>
        </p:spPr>
        <p:txBody>
          <a:bodyPr lIns="0" tIns="0" rIns="0" bIns="0" anchor="t">
            <a:noAutofit/>
          </a:bodyPr>
          <a:lstStyle/>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laceHolder 1"/>
          <p:cNvSpPr>
            <a:spLocks noGrp="1" noRot="1" noChangeAspect="1"/>
          </p:cNvSpPr>
          <p:nvPr>
            <p:ph type="sldImg"/>
          </p:nvPr>
        </p:nvSpPr>
        <p:spPr>
          <a:xfrm>
            <a:off x="216000" y="812520"/>
            <a:ext cx="7123320" cy="4005360"/>
          </a:xfrm>
          <a:prstGeom prst="rect">
            <a:avLst/>
          </a:prstGeom>
          <a:ln w="0">
            <a:noFill/>
          </a:ln>
        </p:spPr>
      </p:sp>
      <p:sp>
        <p:nvSpPr>
          <p:cNvPr id="352" name="PlaceHolder 2"/>
          <p:cNvSpPr>
            <a:spLocks noGrp="1"/>
          </p:cNvSpPr>
          <p:nvPr>
            <p:ph type="body"/>
          </p:nvPr>
        </p:nvSpPr>
        <p:spPr>
          <a:xfrm>
            <a:off x="755640" y="5078520"/>
            <a:ext cx="6043680" cy="480708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Mention, that VirusHunterGatherer was available to me. Meaning I apply it, while Virusparies was developed by me.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laceHolder 1"/>
          <p:cNvSpPr>
            <a:spLocks noGrp="1" noRot="1" noChangeAspect="1"/>
          </p:cNvSpPr>
          <p:nvPr>
            <p:ph type="sldImg"/>
          </p:nvPr>
        </p:nvSpPr>
        <p:spPr>
          <a:xfrm>
            <a:off x="216000" y="812520"/>
            <a:ext cx="7123320" cy="4005360"/>
          </a:xfrm>
          <a:prstGeom prst="rect">
            <a:avLst/>
          </a:prstGeom>
          <a:ln w="0">
            <a:noFill/>
          </a:ln>
        </p:spPr>
      </p:sp>
      <p:sp>
        <p:nvSpPr>
          <p:cNvPr id="354" name="PlaceHolder 2"/>
          <p:cNvSpPr>
            <a:spLocks noGrp="1"/>
          </p:cNvSpPr>
          <p:nvPr>
            <p:ph type="body"/>
          </p:nvPr>
        </p:nvSpPr>
        <p:spPr>
          <a:xfrm>
            <a:off x="755640" y="5078520"/>
            <a:ext cx="6043680" cy="480708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Cut maybe this slide.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laceHolder 1"/>
          <p:cNvSpPr>
            <a:spLocks noGrp="1" noRot="1" noChangeAspect="1"/>
          </p:cNvSpPr>
          <p:nvPr>
            <p:ph type="sldImg"/>
          </p:nvPr>
        </p:nvSpPr>
        <p:spPr>
          <a:xfrm>
            <a:off x="216000" y="812520"/>
            <a:ext cx="7115760" cy="3997800"/>
          </a:xfrm>
          <a:prstGeom prst="rect">
            <a:avLst/>
          </a:prstGeom>
          <a:ln w="0">
            <a:noFill/>
          </a:ln>
        </p:spPr>
      </p:sp>
      <p:sp>
        <p:nvSpPr>
          <p:cNvPr id="356" name="PlaceHolder 2"/>
          <p:cNvSpPr>
            <a:spLocks noGrp="1"/>
          </p:cNvSpPr>
          <p:nvPr>
            <p:ph type="body"/>
          </p:nvPr>
        </p:nvSpPr>
        <p:spPr>
          <a:xfrm>
            <a:off x="755640" y="5078520"/>
            <a:ext cx="6036120" cy="479952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noRot="1" noChangeAspect="1"/>
          </p:cNvSpPr>
          <p:nvPr>
            <p:ph type="sldImg"/>
          </p:nvPr>
        </p:nvSpPr>
        <p:spPr>
          <a:xfrm>
            <a:off x="216360" y="812520"/>
            <a:ext cx="7121880" cy="4003920"/>
          </a:xfrm>
          <a:prstGeom prst="rect">
            <a:avLst/>
          </a:prstGeom>
          <a:ln w="0">
            <a:noFill/>
          </a:ln>
        </p:spPr>
      </p:sp>
      <p:sp>
        <p:nvSpPr>
          <p:cNvPr id="302" name="PlaceHolder 2"/>
          <p:cNvSpPr>
            <a:spLocks noGrp="1"/>
          </p:cNvSpPr>
          <p:nvPr>
            <p:ph type="body"/>
          </p:nvPr>
        </p:nvSpPr>
        <p:spPr>
          <a:xfrm>
            <a:off x="756000" y="5078520"/>
            <a:ext cx="6042600" cy="480600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I would like to start the introduction by answering the question why we need virus discovery.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216360" y="812520"/>
            <a:ext cx="7121160" cy="4003200"/>
          </a:xfrm>
          <a:prstGeom prst="rect">
            <a:avLst/>
          </a:prstGeom>
          <a:ln w="0">
            <a:noFill/>
          </a:ln>
        </p:spPr>
      </p:sp>
      <p:sp>
        <p:nvSpPr>
          <p:cNvPr id="304" name="PlaceHolder 2"/>
          <p:cNvSpPr>
            <a:spLocks noGrp="1"/>
          </p:cNvSpPr>
          <p:nvPr>
            <p:ph type="body"/>
          </p:nvPr>
        </p:nvSpPr>
        <p:spPr>
          <a:xfrm>
            <a:off x="756000" y="5078520"/>
            <a:ext cx="6041880" cy="480528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Well, if we look at some of the major epidemics and pandemics since the industrialisation.</a:t>
            </a:r>
          </a:p>
          <a:p>
            <a:pPr marL="216000" indent="-216000">
              <a:lnSpc>
                <a:spcPct val="100000"/>
              </a:lnSpc>
              <a:buNone/>
              <a:tabLst>
                <a:tab pos="0" algn="l"/>
              </a:tabLst>
            </a:pPr>
            <a:r>
              <a:rPr lang="en-US" sz="2000" b="0" strike="noStrike" spc="-1">
                <a:latin typeface="Arial"/>
              </a:rPr>
              <a:t>Increase in epidemics and pandemics in comparison to the last centrury. Same observation was made by Bhadoria et al.</a:t>
            </a:r>
          </a:p>
          <a:p>
            <a:pPr marL="216000" indent="-216000">
              <a:lnSpc>
                <a:spcPct val="100000"/>
              </a:lnSpc>
              <a:buNone/>
              <a:tabLst>
                <a:tab pos="0" algn="l"/>
              </a:tabLst>
            </a:pPr>
            <a:r>
              <a:rPr lang="en-US" sz="2000" b="0" strike="noStrike" spc="-1">
                <a:latin typeface="Arial"/>
              </a:rPr>
              <a:t>Pandemics used to occure 1-3 times each century, we saw 6 in this century alone  release of the paper we saw the Mpox outbreak. Most being zoonoses coming from mammals and birds.</a:t>
            </a:r>
          </a:p>
          <a:p>
            <a:pPr marL="216000" indent="-216000">
              <a:lnSpc>
                <a:spcPct val="100000"/>
              </a:lnSpc>
              <a:buNone/>
              <a:tabLst>
                <a:tab pos="0" algn="l"/>
              </a:tabLst>
            </a:pPr>
            <a:r>
              <a:rPr lang="en-US" sz="2000" b="0" strike="noStrike" spc="-1">
                <a:latin typeface="Arial"/>
              </a:rPr>
              <a:t>Reasons: globalisation, increased air traffic and more contact with animals.</a:t>
            </a:r>
          </a:p>
          <a:p>
            <a:pPr marL="216000" indent="-216000">
              <a:lnSpc>
                <a:spcPct val="100000"/>
              </a:lnSpc>
              <a:buNone/>
              <a:tabLst>
                <a:tab pos="0" algn="l"/>
              </a:tabLst>
            </a:pPr>
            <a:r>
              <a:rPr lang="en-US" sz="2000" b="0" strike="noStrike" spc="-1">
                <a:latin typeface="Arial"/>
              </a:rPr>
              <a:t>Need for virus discovery to understand the diversity of the virosphere to combate the next epidemic</a:t>
            </a:r>
          </a:p>
          <a:p>
            <a:pPr marL="216000" indent="-216000">
              <a:lnSpc>
                <a:spcPct val="100000"/>
              </a:lnSpc>
              <a:buNone/>
              <a:tabLst>
                <a:tab pos="0" algn="l"/>
              </a:tabLst>
            </a:pPr>
            <a:r>
              <a:rPr lang="en-US" sz="2000" b="0" strike="noStrike" spc="-1">
                <a:latin typeface="Arial"/>
              </a:rPr>
              <a:t> </a:t>
            </a: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r>
              <a:rPr lang="en-US" sz="2000" b="0" strike="noStrike" spc="-1">
                <a:latin typeface="Arial"/>
              </a:rPr>
              <a:t>Mention that those are major human pandemics and epidemics.</a:t>
            </a:r>
          </a:p>
          <a:p>
            <a:pPr marL="216000" indent="-216000">
              <a:lnSpc>
                <a:spcPct val="100000"/>
              </a:lnSpc>
              <a:buNone/>
              <a:tabLst>
                <a:tab pos="0" algn="l"/>
              </a:tabLst>
            </a:pPr>
            <a:r>
              <a:rPr lang="en-US" sz="2000" b="0" strike="noStrike" spc="-1">
                <a:latin typeface="Arial"/>
              </a:rPr>
              <a:t>→ Unterschied zwischen pandemic und epidemic naschauen + die Sachen zu den pandemien wissen</a:t>
            </a:r>
          </a:p>
          <a:p>
            <a:pPr marL="216000" indent="-216000">
              <a:lnSpc>
                <a:spcPct val="100000"/>
              </a:lnSpc>
              <a:buNone/>
              <a:tabLst>
                <a:tab pos="0" algn="l"/>
              </a:tabLst>
            </a:pPr>
            <a:r>
              <a:rPr lang="en-US" sz="2000" b="0" strike="noStrike" spc="-1">
                <a:latin typeface="Arial"/>
              </a:rPr>
              <a:t>→ Paper lesen.</a:t>
            </a: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r>
              <a:rPr lang="en-US" sz="2000" b="0" strike="noStrike" spc="-1">
                <a:latin typeface="Arial"/>
              </a:rPr>
              <a:t>Dont say, that half of the viruses can infect humans. Hard to believe.</a:t>
            </a:r>
          </a:p>
          <a:p>
            <a:pPr marL="216000" indent="-216000">
              <a:lnSpc>
                <a:spcPct val="100000"/>
              </a:lnSpc>
              <a:buNone/>
              <a:tabLst>
                <a:tab pos="0" algn="l"/>
              </a:tabLst>
            </a:pPr>
            <a:r>
              <a:rPr lang="en-US" sz="2000" b="0" strike="noStrike" spc="-1">
                <a:latin typeface="Arial"/>
              </a:rPr>
              <a:t>“many are capable to infect humans”.</a:t>
            </a:r>
          </a:p>
          <a:p>
            <a:pPr marL="216000" indent="-216000">
              <a:lnSpc>
                <a:spcPct val="100000"/>
              </a:lnSpc>
              <a:buNone/>
              <a:tabLst>
                <a:tab pos="0" algn="l"/>
              </a:tabLst>
            </a:pPr>
            <a:r>
              <a:rPr lang="en-US" sz="2000" b="0" strike="noStrike" spc="-1">
                <a:latin typeface="Arial"/>
              </a:rPr>
              <a:t>Or “can be associated with humans through the microbiome”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216360" y="812520"/>
            <a:ext cx="7121160" cy="4003200"/>
          </a:xfrm>
          <a:prstGeom prst="rect">
            <a:avLst/>
          </a:prstGeom>
          <a:ln w="0">
            <a:noFill/>
          </a:ln>
        </p:spPr>
      </p:sp>
      <p:sp>
        <p:nvSpPr>
          <p:cNvPr id="306" name="PlaceHolder 2"/>
          <p:cNvSpPr>
            <a:spLocks noGrp="1"/>
          </p:cNvSpPr>
          <p:nvPr>
            <p:ph type="body"/>
          </p:nvPr>
        </p:nvSpPr>
        <p:spPr>
          <a:xfrm>
            <a:off x="756000" y="5078520"/>
            <a:ext cx="6041880" cy="480528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Second reason is the virome.</a:t>
            </a:r>
          </a:p>
          <a:p>
            <a:pPr marL="216000" indent="-216000">
              <a:lnSpc>
                <a:spcPct val="100000"/>
              </a:lnSpc>
              <a:buNone/>
              <a:tabLst>
                <a:tab pos="0" algn="l"/>
              </a:tabLst>
            </a:pPr>
            <a:r>
              <a:rPr lang="en-US" sz="2000" b="0" strike="noStrike" spc="-1">
                <a:latin typeface="Arial"/>
              </a:rPr>
              <a:t>We all harbor 10¹³ viral particles in us spread with a hight heterogeneity across different body sites.</a:t>
            </a:r>
          </a:p>
          <a:p>
            <a:pPr marL="216000" indent="-216000">
              <a:lnSpc>
                <a:spcPct val="100000"/>
              </a:lnSpc>
              <a:buNone/>
              <a:tabLst>
                <a:tab pos="0" algn="l"/>
              </a:tabLst>
            </a:pPr>
            <a:r>
              <a:rPr lang="en-US" sz="2000" b="0" strike="noStrike" spc="-1">
                <a:latin typeface="Arial"/>
              </a:rPr>
              <a:t>Some infect our cells, but most infect our microbiota.</a:t>
            </a:r>
          </a:p>
          <a:p>
            <a:pPr marL="216000" indent="-216000">
              <a:lnSpc>
                <a:spcPct val="100000"/>
              </a:lnSpc>
              <a:buNone/>
              <a:tabLst>
                <a:tab pos="0" algn="l"/>
              </a:tabLst>
            </a:pPr>
            <a:r>
              <a:rPr lang="en-US" sz="2000" b="0" strike="noStrike" spc="-1">
                <a:latin typeface="Arial"/>
              </a:rPr>
              <a:t>Besides the disease causing viruses, there known viruses that contributed positivly to our evolution such as Syncytin retroviral protein contributing to the placenta development. Anneloviridae commensal.</a:t>
            </a:r>
          </a:p>
          <a:p>
            <a:pPr marL="216000" indent="-216000">
              <a:lnSpc>
                <a:spcPct val="100000"/>
              </a:lnSpc>
              <a:buNone/>
              <a:tabLst>
                <a:tab pos="0" algn="l"/>
              </a:tabLst>
            </a:pPr>
            <a:r>
              <a:rPr lang="en-US" sz="2000" b="0" strike="noStrike" spc="-1">
                <a:latin typeface="Arial"/>
              </a:rPr>
              <a:t>Diversity and complex interactions of the virome are still largely unknown. </a:t>
            </a: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r>
              <a:rPr lang="en-US" sz="2000" b="0" strike="noStrike" spc="-1">
                <a:latin typeface="Arial"/>
              </a:rPr>
              <a:t>Erwähnen, dass es positive, negative und Kommensale gibt</a:t>
            </a:r>
          </a:p>
          <a:p>
            <a:pPr marL="216000" indent="-216000">
              <a:lnSpc>
                <a:spcPct val="100000"/>
              </a:lnSpc>
              <a:buNone/>
              <a:tabLst>
                <a:tab pos="0" algn="l"/>
              </a:tabLst>
            </a:pPr>
            <a:r>
              <a:rPr lang="en-US" sz="2000" b="0" strike="noStrike" spc="-1">
                <a:latin typeface="Arial"/>
              </a:rPr>
              <a:t>→ Paper lesen.</a:t>
            </a: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r>
              <a:rPr lang="en-US" sz="2000" b="0" strike="noStrike" spc="-1">
                <a:latin typeface="Arial"/>
              </a:rPr>
              <a:t>Stress that this is the humane virome – in title too.</a:t>
            </a:r>
          </a:p>
          <a:p>
            <a:pPr marL="216000" indent="-216000">
              <a:lnSpc>
                <a:spcPct val="100000"/>
              </a:lnSpc>
              <a:buNone/>
              <a:tabLst>
                <a:tab pos="0" algn="l"/>
              </a:tabLst>
            </a:pPr>
            <a:r>
              <a:rPr lang="en-US" sz="2000" b="0" strike="noStrike" spc="-1">
                <a:latin typeface="Arial"/>
              </a:rPr>
              <a:t>And its association to health and disease.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noRot="1" noChangeAspect="1"/>
          </p:cNvSpPr>
          <p:nvPr>
            <p:ph type="sldImg"/>
          </p:nvPr>
        </p:nvSpPr>
        <p:spPr>
          <a:xfrm>
            <a:off x="216360" y="812520"/>
            <a:ext cx="7121160" cy="4003200"/>
          </a:xfrm>
          <a:prstGeom prst="rect">
            <a:avLst/>
          </a:prstGeom>
          <a:ln w="0">
            <a:noFill/>
          </a:ln>
        </p:spPr>
      </p:sp>
      <p:sp>
        <p:nvSpPr>
          <p:cNvPr id="308" name="PlaceHolder 2"/>
          <p:cNvSpPr>
            <a:spLocks noGrp="1"/>
          </p:cNvSpPr>
          <p:nvPr>
            <p:ph type="body"/>
          </p:nvPr>
        </p:nvSpPr>
        <p:spPr>
          <a:xfrm>
            <a:off x="756000" y="5078520"/>
            <a:ext cx="6041880" cy="480528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For the third point</a:t>
            </a: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r>
              <a:rPr lang="en-US" sz="2000" b="0" strike="noStrike" spc="-1">
                <a:latin typeface="Arial"/>
              </a:rPr>
              <a:t>GBV-B is a known virus related to HCV</a:t>
            </a:r>
          </a:p>
          <a:p>
            <a:pPr marL="216000" indent="-216000">
              <a:lnSpc>
                <a:spcPct val="100000"/>
              </a:lnSpc>
              <a:buNone/>
              <a:tabLst>
                <a:tab pos="0" algn="l"/>
              </a:tabLst>
            </a:pPr>
            <a:r>
              <a:rPr lang="en-US" sz="2000" b="0" strike="noStrike" spc="-1">
                <a:latin typeface="Arial"/>
              </a:rPr>
              <a:t>Value of virus discovery would be if we find a new yet unidentified virus related to HCV, which infects a mammel, that is easy to maintain and use in lab, and that can cause the typical symptoms of HCV infection.</a:t>
            </a: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r>
              <a:rPr lang="en-US" sz="2000" b="0" strike="noStrike" spc="-1">
                <a:latin typeface="Arial"/>
              </a:rPr>
              <a:t>New slide</a:t>
            </a:r>
          </a:p>
          <a:p>
            <a:pPr marL="216000" indent="-216000">
              <a:lnSpc>
                <a:spcPct val="100000"/>
              </a:lnSpc>
              <a:buNone/>
              <a:tabLst>
                <a:tab pos="0" algn="l"/>
              </a:tabLst>
            </a:pPr>
            <a:r>
              <a:rPr lang="en-US" sz="2000" b="0" strike="noStrike" spc="-1">
                <a:latin typeface="Arial"/>
              </a:rPr>
              <a:t>Virus evolution – Find possible associations to human diseases – surrogate viruses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noRot="1" noChangeAspect="1"/>
          </p:cNvSpPr>
          <p:nvPr>
            <p:ph type="sldImg"/>
          </p:nvPr>
        </p:nvSpPr>
        <p:spPr>
          <a:xfrm>
            <a:off x="216000" y="812520"/>
            <a:ext cx="7123320" cy="4005360"/>
          </a:xfrm>
          <a:prstGeom prst="rect">
            <a:avLst/>
          </a:prstGeom>
          <a:ln w="0">
            <a:noFill/>
          </a:ln>
        </p:spPr>
      </p:sp>
      <p:sp>
        <p:nvSpPr>
          <p:cNvPr id="310" name="PlaceHolder 2"/>
          <p:cNvSpPr>
            <a:spLocks noGrp="1"/>
          </p:cNvSpPr>
          <p:nvPr>
            <p:ph type="body"/>
          </p:nvPr>
        </p:nvSpPr>
        <p:spPr>
          <a:xfrm>
            <a:off x="755640" y="5078520"/>
            <a:ext cx="6043680" cy="480708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Mention, that VirusHunterGatherer was available to me. Meaning I apply it, while Virusparies was developed by 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216360" y="812520"/>
            <a:ext cx="7121160" cy="4003200"/>
          </a:xfrm>
          <a:prstGeom prst="rect">
            <a:avLst/>
          </a:prstGeom>
          <a:ln w="0">
            <a:noFill/>
          </a:ln>
        </p:spPr>
      </p:sp>
      <p:sp>
        <p:nvSpPr>
          <p:cNvPr id="312" name="PlaceHolder 2"/>
          <p:cNvSpPr>
            <a:spLocks noGrp="1"/>
          </p:cNvSpPr>
          <p:nvPr>
            <p:ph type="body"/>
          </p:nvPr>
        </p:nvSpPr>
        <p:spPr>
          <a:xfrm>
            <a:off x="756000" y="5078520"/>
            <a:ext cx="6041880" cy="4805280"/>
          </a:xfrm>
          <a:prstGeom prst="rect">
            <a:avLst/>
          </a:prstGeom>
          <a:noFill/>
          <a:ln w="0">
            <a:noFill/>
          </a:ln>
        </p:spPr>
        <p:txBody>
          <a:bodyPr lIns="0" tIns="0" rIns="0" bIns="0" anchor="t">
            <a:noAutofit/>
          </a:bodyPr>
          <a:lstStyle/>
          <a:p>
            <a:pPr marL="216000" indent="-216000">
              <a:lnSpc>
                <a:spcPct val="100000"/>
              </a:lnSpc>
              <a:buNone/>
              <a:tabLst>
                <a:tab pos="0" algn="l"/>
              </a:tabLst>
            </a:pPr>
            <a:r>
              <a:rPr lang="de-DE" sz="2000" b="0" strike="noStrike" spc="-1" dirty="0" err="1" smtClean="0">
                <a:latin typeface="Arial"/>
              </a:rPr>
              <a:t>Now</a:t>
            </a:r>
            <a:r>
              <a:rPr lang="de-DE" sz="2000" b="0" strike="noStrike" spc="-1" baseline="0" dirty="0" smtClean="0">
                <a:latin typeface="Arial"/>
              </a:rPr>
              <a:t> </a:t>
            </a:r>
            <a:r>
              <a:rPr lang="de-DE" sz="2000" b="0" strike="noStrike" spc="-1" baseline="0" dirty="0" err="1" smtClean="0">
                <a:latin typeface="Arial"/>
              </a:rPr>
              <a:t>lets</a:t>
            </a:r>
            <a:r>
              <a:rPr lang="de-DE" sz="2000" b="0" strike="noStrike" spc="-1" baseline="0" dirty="0" smtClean="0">
                <a:latin typeface="Arial"/>
              </a:rPr>
              <a:t> </a:t>
            </a:r>
            <a:r>
              <a:rPr lang="de-DE" sz="2000" b="0" strike="noStrike" spc="-1" baseline="0" dirty="0" err="1" smtClean="0">
                <a:latin typeface="Arial"/>
              </a:rPr>
              <a:t>talk</a:t>
            </a:r>
            <a:r>
              <a:rPr lang="de-DE" sz="2000" b="0" strike="noStrike" spc="-1" baseline="0" dirty="0" smtClean="0">
                <a:latin typeface="Arial"/>
              </a:rPr>
              <a:t> </a:t>
            </a:r>
            <a:r>
              <a:rPr lang="de-DE" sz="2000" b="0" strike="noStrike" spc="-1" baseline="0" dirty="0" err="1" smtClean="0">
                <a:latin typeface="Arial"/>
              </a:rPr>
              <a:t>about</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first</a:t>
            </a:r>
            <a:r>
              <a:rPr lang="de-DE" sz="2000" b="0" strike="noStrike" spc="-1" baseline="0" dirty="0" smtClean="0">
                <a:latin typeface="Arial"/>
              </a:rPr>
              <a:t> </a:t>
            </a:r>
            <a:r>
              <a:rPr lang="de-DE" sz="2000" b="0" strike="noStrike" spc="-1" baseline="0" dirty="0" err="1" smtClean="0">
                <a:latin typeface="Arial"/>
              </a:rPr>
              <a:t>dataset</a:t>
            </a:r>
            <a:endParaRPr lang="de-DE" sz="2000" b="0" strike="noStrike" spc="-1" baseline="0" dirty="0" smtClean="0">
              <a:latin typeface="Arial"/>
            </a:endParaRPr>
          </a:p>
          <a:p>
            <a:pPr marL="216000" indent="-216000">
              <a:lnSpc>
                <a:spcPct val="100000"/>
              </a:lnSpc>
              <a:buNone/>
              <a:tabLst>
                <a:tab pos="0" algn="l"/>
              </a:tabLst>
            </a:pPr>
            <a:endParaRPr lang="de-DE" sz="2000" b="0" strike="noStrike" spc="-1" baseline="0" dirty="0" smtClean="0">
              <a:latin typeface="Arial"/>
            </a:endParaRPr>
          </a:p>
          <a:p>
            <a:pPr marL="216000" indent="-216000">
              <a:lnSpc>
                <a:spcPct val="100000"/>
              </a:lnSpc>
              <a:buNone/>
              <a:tabLst>
                <a:tab pos="0" algn="l"/>
              </a:tabLst>
            </a:pPr>
            <a:r>
              <a:rPr lang="de-DE" sz="2000" b="0" strike="noStrike" spc="-1" baseline="0" dirty="0" smtClean="0">
                <a:latin typeface="Arial"/>
              </a:rPr>
              <a:t>Taubert </a:t>
            </a:r>
            <a:r>
              <a:rPr lang="de-DE" sz="2000" b="0" strike="noStrike" spc="-1" baseline="0" dirty="0" err="1" smtClean="0">
                <a:latin typeface="Arial"/>
              </a:rPr>
              <a:t>research</a:t>
            </a:r>
            <a:r>
              <a:rPr lang="de-DE" sz="2000" b="0" strike="noStrike" spc="-1" baseline="0" dirty="0" smtClean="0">
                <a:latin typeface="Arial"/>
              </a:rPr>
              <a:t> </a:t>
            </a:r>
            <a:r>
              <a:rPr lang="de-DE" sz="2000" b="0" strike="noStrike" spc="-1" baseline="0" dirty="0" err="1" smtClean="0">
                <a:latin typeface="Arial"/>
              </a:rPr>
              <a:t>group</a:t>
            </a:r>
            <a:r>
              <a:rPr lang="de-DE" sz="2000" b="0" strike="noStrike" spc="-1" baseline="0" dirty="0" smtClean="0">
                <a:latin typeface="Arial"/>
              </a:rPr>
              <a:t> </a:t>
            </a:r>
            <a:r>
              <a:rPr lang="de-DE" sz="2000" b="0" strike="noStrike" spc="-1" baseline="0" dirty="0" err="1" smtClean="0">
                <a:latin typeface="Arial"/>
              </a:rPr>
              <a:t>provided</a:t>
            </a:r>
            <a:endParaRPr lang="de-DE" sz="2000" b="0" strike="noStrike" spc="-1" baseline="0" dirty="0" smtClean="0">
              <a:latin typeface="Arial"/>
            </a:endParaRPr>
          </a:p>
          <a:p>
            <a:pPr marL="216000" indent="-216000">
              <a:lnSpc>
                <a:spcPct val="100000"/>
              </a:lnSpc>
              <a:buNone/>
              <a:tabLst>
                <a:tab pos="0" algn="l"/>
              </a:tabLst>
            </a:pPr>
            <a:endParaRPr lang="de-DE" sz="2000" b="0" strike="noStrike" spc="-1" baseline="0" dirty="0" smtClean="0">
              <a:latin typeface="Arial"/>
            </a:endParaRPr>
          </a:p>
          <a:p>
            <a:pPr marL="342900" indent="-342900">
              <a:lnSpc>
                <a:spcPct val="100000"/>
              </a:lnSpc>
              <a:buFontTx/>
              <a:buChar char="-"/>
              <a:tabLst>
                <a:tab pos="0" algn="l"/>
              </a:tabLst>
            </a:pPr>
            <a:r>
              <a:rPr lang="de-DE" sz="2000" b="0" strike="noStrike" spc="-1" baseline="0" dirty="0" err="1" smtClean="0">
                <a:latin typeface="Arial"/>
              </a:rPr>
              <a:t>Local</a:t>
            </a:r>
            <a:r>
              <a:rPr lang="de-DE" sz="2000" b="0" strike="noStrike" spc="-1" baseline="0" dirty="0" smtClean="0">
                <a:latin typeface="Arial"/>
              </a:rPr>
              <a:t> </a:t>
            </a:r>
            <a:r>
              <a:rPr lang="de-DE" sz="2000" b="0" strike="noStrike" spc="-1" baseline="0" dirty="0" err="1" smtClean="0">
                <a:latin typeface="Arial"/>
              </a:rPr>
              <a:t>sequencing</a:t>
            </a:r>
            <a:r>
              <a:rPr lang="de-DE" sz="2000" b="0" strike="noStrike" spc="-1" baseline="0" dirty="0" smtClean="0">
                <a:latin typeface="Arial"/>
              </a:rPr>
              <a:t> </a:t>
            </a:r>
            <a:r>
              <a:rPr lang="de-DE" sz="2000" b="0" strike="noStrike" spc="-1" baseline="0" dirty="0" err="1" smtClean="0">
                <a:latin typeface="Arial"/>
              </a:rPr>
              <a:t>data</a:t>
            </a:r>
            <a:endParaRPr lang="de-DE" sz="2000" b="0" strike="noStrike" spc="-1" baseline="0" dirty="0" smtClean="0">
              <a:latin typeface="Arial"/>
            </a:endParaRPr>
          </a:p>
          <a:p>
            <a:pPr marL="342900" indent="-342900">
              <a:lnSpc>
                <a:spcPct val="100000"/>
              </a:lnSpc>
              <a:buFontTx/>
              <a:buChar char="-"/>
              <a:tabLst>
                <a:tab pos="0" algn="l"/>
              </a:tabLst>
            </a:pPr>
            <a:r>
              <a:rPr lang="de-DE" sz="2000" b="0" strike="noStrike" spc="-1" baseline="0" dirty="0" err="1" smtClean="0">
                <a:latin typeface="Arial"/>
              </a:rPr>
              <a:t>Sequencing</a:t>
            </a:r>
            <a:r>
              <a:rPr lang="de-DE" sz="2000" b="0" strike="noStrike" spc="-1" baseline="0" dirty="0" smtClean="0">
                <a:latin typeface="Arial"/>
              </a:rPr>
              <a:t> </a:t>
            </a:r>
            <a:r>
              <a:rPr lang="de-DE" sz="2000" b="0" strike="noStrike" spc="-1" baseline="0" dirty="0" err="1" smtClean="0">
                <a:latin typeface="Arial"/>
              </a:rPr>
              <a:t>data</a:t>
            </a:r>
            <a:r>
              <a:rPr lang="de-DE" sz="2000" b="0" strike="noStrike" spc="-1" baseline="0" dirty="0" smtClean="0">
                <a:latin typeface="Arial"/>
              </a:rPr>
              <a:t> </a:t>
            </a:r>
            <a:r>
              <a:rPr lang="de-DE" sz="2000" b="0" strike="noStrike" spc="-1" baseline="0" dirty="0" err="1" smtClean="0">
                <a:latin typeface="Arial"/>
              </a:rPr>
              <a:t>consist</a:t>
            </a:r>
            <a:r>
              <a:rPr lang="de-DE" sz="2000" b="0" strike="noStrike" spc="-1" baseline="0" dirty="0" smtClean="0">
                <a:latin typeface="Arial"/>
              </a:rPr>
              <a:t> </a:t>
            </a:r>
            <a:r>
              <a:rPr lang="de-DE" sz="2000" b="0" strike="noStrike" spc="-1" baseline="0" dirty="0" err="1" smtClean="0">
                <a:latin typeface="Arial"/>
              </a:rPr>
              <a:t>of</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entire</a:t>
            </a:r>
            <a:r>
              <a:rPr lang="de-DE" sz="2000" b="0" strike="noStrike" spc="-1" baseline="0" dirty="0" smtClean="0">
                <a:latin typeface="Arial"/>
              </a:rPr>
              <a:t> </a:t>
            </a:r>
            <a:r>
              <a:rPr lang="de-DE" sz="2000" b="0" strike="noStrike" spc="-1" baseline="0" dirty="0" err="1" smtClean="0">
                <a:latin typeface="Arial"/>
              </a:rPr>
              <a:t>transcriptome</a:t>
            </a:r>
            <a:r>
              <a:rPr lang="de-DE" sz="2000" b="0" strike="noStrike" spc="-1" baseline="0" dirty="0" smtClean="0">
                <a:latin typeface="Arial"/>
              </a:rPr>
              <a:t> </a:t>
            </a:r>
            <a:r>
              <a:rPr lang="de-DE" sz="2000" b="0" strike="noStrike" spc="-1" baseline="0" dirty="0" err="1" smtClean="0">
                <a:latin typeface="Arial"/>
              </a:rPr>
              <a:t>found</a:t>
            </a:r>
            <a:r>
              <a:rPr lang="de-DE" sz="2000" b="0" strike="noStrike" spc="-1" baseline="0" dirty="0" smtClean="0">
                <a:latin typeface="Arial"/>
              </a:rPr>
              <a:t> in</a:t>
            </a:r>
          </a:p>
          <a:p>
            <a:pPr marL="342900" indent="-342900">
              <a:lnSpc>
                <a:spcPct val="100000"/>
              </a:lnSpc>
              <a:buFontTx/>
              <a:buChar char="-"/>
              <a:tabLst>
                <a:tab pos="0" algn="l"/>
              </a:tabLst>
            </a:pPr>
            <a:r>
              <a:rPr lang="de-DE" sz="2000" b="0" strike="noStrike" spc="-1" baseline="0" dirty="0" err="1" smtClean="0">
                <a:latin typeface="Arial"/>
              </a:rPr>
              <a:t>Liver</a:t>
            </a:r>
            <a:r>
              <a:rPr lang="de-DE" sz="2000" b="0" strike="noStrike" spc="-1" baseline="0" dirty="0" smtClean="0">
                <a:latin typeface="Arial"/>
              </a:rPr>
              <a:t> transplant </a:t>
            </a:r>
            <a:r>
              <a:rPr lang="de-DE" sz="2000" b="0" strike="noStrike" spc="-1" baseline="0" dirty="0" err="1" smtClean="0">
                <a:latin typeface="Arial"/>
              </a:rPr>
              <a:t>patient</a:t>
            </a:r>
            <a:r>
              <a:rPr lang="de-DE" sz="2000" b="0" strike="noStrike" spc="-1" baseline="0" dirty="0" smtClean="0">
                <a:latin typeface="Arial"/>
              </a:rPr>
              <a:t> </a:t>
            </a:r>
            <a:r>
              <a:rPr lang="de-DE" sz="2000" b="0" strike="noStrike" spc="-1" baseline="0" dirty="0" err="1" smtClean="0">
                <a:latin typeface="Arial"/>
              </a:rPr>
              <a:t>samples</a:t>
            </a:r>
            <a:endParaRPr lang="de-DE" sz="2000" b="0" strike="noStrike" spc="-1" baseline="0" dirty="0" smtClean="0">
              <a:latin typeface="Arial"/>
            </a:endParaRPr>
          </a:p>
          <a:p>
            <a:pPr marL="0" indent="0">
              <a:lnSpc>
                <a:spcPct val="100000"/>
              </a:lnSpc>
              <a:buFontTx/>
              <a:buNone/>
              <a:tabLst>
                <a:tab pos="0" algn="l"/>
              </a:tabLst>
            </a:pPr>
            <a:endParaRPr lang="en-US" sz="2000" b="0" strike="noStrike" spc="-1" dirty="0">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216000" y="812880"/>
            <a:ext cx="7113600" cy="3996000"/>
          </a:xfrm>
          <a:prstGeom prst="rect">
            <a:avLst/>
          </a:prstGeom>
          <a:ln w="0">
            <a:noFill/>
          </a:ln>
        </p:spPr>
      </p:sp>
      <p:sp>
        <p:nvSpPr>
          <p:cNvPr id="314" name="PlaceHolder 2"/>
          <p:cNvSpPr>
            <a:spLocks noGrp="1"/>
          </p:cNvSpPr>
          <p:nvPr>
            <p:ph type="body"/>
          </p:nvPr>
        </p:nvSpPr>
        <p:spPr>
          <a:xfrm>
            <a:off x="756000" y="5078520"/>
            <a:ext cx="6034320" cy="4797720"/>
          </a:xfrm>
          <a:prstGeom prst="rect">
            <a:avLst/>
          </a:prstGeom>
          <a:noFill/>
          <a:ln w="0">
            <a:noFill/>
          </a:ln>
        </p:spPr>
        <p:txBody>
          <a:bodyPr lIns="0" tIns="0" rIns="0" bIns="0" anchor="t">
            <a:noAutofit/>
          </a:bodyPr>
          <a:lstStyle/>
          <a:p>
            <a:pPr marL="216000" indent="-216000">
              <a:lnSpc>
                <a:spcPct val="100000"/>
              </a:lnSpc>
              <a:buNone/>
              <a:tabLst>
                <a:tab pos="0" algn="l"/>
              </a:tabLst>
            </a:pPr>
            <a:r>
              <a:rPr lang="de-DE" sz="2000" b="0" strike="noStrike" spc="-1" dirty="0" smtClean="0">
                <a:latin typeface="Arial"/>
              </a:rPr>
              <a:t>So</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patients</a:t>
            </a:r>
            <a:r>
              <a:rPr lang="de-DE" sz="2000" b="0" strike="noStrike" spc="-1" baseline="0" dirty="0" smtClean="0">
                <a:latin typeface="Arial"/>
              </a:rPr>
              <a:t> in </a:t>
            </a:r>
            <a:r>
              <a:rPr lang="de-DE" sz="2000" b="0" strike="noStrike" spc="-1" baseline="0" dirty="0" err="1" smtClean="0">
                <a:latin typeface="Arial"/>
              </a:rPr>
              <a:t>this</a:t>
            </a:r>
            <a:r>
              <a:rPr lang="de-DE" sz="2000" b="0" strike="noStrike" spc="-1" baseline="0" dirty="0" smtClean="0">
                <a:latin typeface="Arial"/>
              </a:rPr>
              <a:t> </a:t>
            </a:r>
            <a:r>
              <a:rPr lang="de-DE" sz="2000" b="0" strike="noStrike" spc="-1" baseline="0" dirty="0" err="1" smtClean="0">
                <a:latin typeface="Arial"/>
              </a:rPr>
              <a:t>dataset</a:t>
            </a:r>
            <a:r>
              <a:rPr lang="de-DE" sz="2000" b="0" strike="noStrike" spc="-1" baseline="0" dirty="0" smtClean="0">
                <a:latin typeface="Arial"/>
              </a:rPr>
              <a:t> </a:t>
            </a:r>
            <a:r>
              <a:rPr lang="de-DE" sz="2000" b="0" strike="noStrike" spc="-1" baseline="0" dirty="0" err="1" smtClean="0">
                <a:latin typeface="Arial"/>
              </a:rPr>
              <a:t>underwent</a:t>
            </a:r>
            <a:r>
              <a:rPr lang="de-DE" sz="2000" b="0" strike="noStrike" spc="-1" baseline="0" dirty="0" smtClean="0">
                <a:latin typeface="Arial"/>
              </a:rPr>
              <a:t> a </a:t>
            </a:r>
            <a:r>
              <a:rPr lang="de-DE" sz="2000" b="0" strike="noStrike" spc="-1" baseline="0" dirty="0" err="1" smtClean="0">
                <a:latin typeface="Arial"/>
              </a:rPr>
              <a:t>liver</a:t>
            </a:r>
            <a:r>
              <a:rPr lang="de-DE" sz="2000" b="0" strike="noStrike" spc="-1" baseline="0" dirty="0" smtClean="0">
                <a:latin typeface="Arial"/>
              </a:rPr>
              <a:t> </a:t>
            </a:r>
            <a:r>
              <a:rPr lang="de-DE" sz="2000" b="0" strike="noStrike" spc="-1" baseline="0" dirty="0" err="1" smtClean="0">
                <a:latin typeface="Arial"/>
              </a:rPr>
              <a:t>transplantation</a:t>
            </a:r>
            <a:endParaRPr lang="de-DE" sz="2000" b="0" strike="noStrike" spc="-1" baseline="0" dirty="0" smtClean="0">
              <a:latin typeface="Arial"/>
            </a:endParaRPr>
          </a:p>
          <a:p>
            <a:pPr marL="216000" indent="-216000">
              <a:lnSpc>
                <a:spcPct val="100000"/>
              </a:lnSpc>
              <a:buNone/>
              <a:tabLst>
                <a:tab pos="0" algn="l"/>
              </a:tabLst>
            </a:pPr>
            <a:endParaRPr lang="de-DE" sz="2000" b="0" strike="noStrike" spc="-1" baseline="0" dirty="0" smtClean="0">
              <a:latin typeface="Arial"/>
            </a:endParaRPr>
          </a:p>
          <a:p>
            <a:pPr marL="342900" indent="-342900">
              <a:lnSpc>
                <a:spcPct val="100000"/>
              </a:lnSpc>
              <a:buFontTx/>
              <a:buChar char="-"/>
              <a:tabLst>
                <a:tab pos="0" algn="l"/>
              </a:tabLst>
            </a:pPr>
            <a:r>
              <a:rPr lang="de-DE" sz="2000" b="1" strike="noStrike" spc="-1" baseline="0" dirty="0" err="1" smtClean="0">
                <a:latin typeface="Arial"/>
              </a:rPr>
              <a:t>Some</a:t>
            </a:r>
            <a:r>
              <a:rPr lang="de-DE" sz="2000" b="1" strike="noStrike" spc="-1" baseline="0" dirty="0" smtClean="0">
                <a:latin typeface="Arial"/>
              </a:rPr>
              <a:t> </a:t>
            </a:r>
            <a:r>
              <a:rPr lang="de-DE" sz="2000" b="1" strike="noStrike" spc="-1" baseline="0" dirty="0" err="1" smtClean="0">
                <a:latin typeface="Arial"/>
              </a:rPr>
              <a:t>did</a:t>
            </a:r>
            <a:r>
              <a:rPr lang="de-DE" sz="2000" b="1" strike="noStrike" spc="-1" baseline="0" dirty="0" smtClean="0">
                <a:latin typeface="Arial"/>
              </a:rPr>
              <a:t> not </a:t>
            </a:r>
            <a:r>
              <a:rPr lang="de-DE" sz="2000" b="1" strike="noStrike" spc="-1" baseline="0" dirty="0" err="1" smtClean="0">
                <a:latin typeface="Arial"/>
              </a:rPr>
              <a:t>reject</a:t>
            </a:r>
            <a:r>
              <a:rPr lang="de-DE" sz="2000" b="1" strike="noStrike" spc="-1" baseline="0" dirty="0" smtClean="0">
                <a:latin typeface="Arial"/>
              </a:rPr>
              <a:t> </a:t>
            </a:r>
            <a:r>
              <a:rPr lang="de-DE" sz="2000" b="1" strike="noStrike" spc="-1" baseline="0" dirty="0" err="1" smtClean="0">
                <a:latin typeface="Arial"/>
              </a:rPr>
              <a:t>the</a:t>
            </a:r>
            <a:r>
              <a:rPr lang="de-DE" sz="2000" b="1" strike="noStrike" spc="-1" baseline="0" dirty="0" smtClean="0">
                <a:latin typeface="Arial"/>
              </a:rPr>
              <a:t> </a:t>
            </a:r>
            <a:r>
              <a:rPr lang="de-DE" sz="2000" b="1" strike="noStrike" spc="-1" baseline="0" dirty="0" err="1" smtClean="0">
                <a:latin typeface="Arial"/>
              </a:rPr>
              <a:t>liver</a:t>
            </a:r>
            <a:r>
              <a:rPr lang="de-DE" sz="2000" b="1" strike="noStrike" spc="-1" baseline="0" dirty="0" smtClean="0">
                <a:latin typeface="Arial"/>
              </a:rPr>
              <a:t> </a:t>
            </a:r>
            <a:r>
              <a:rPr lang="de-DE" sz="2000" b="1" strike="noStrike" spc="-1" baseline="0" dirty="0" err="1" smtClean="0">
                <a:latin typeface="Arial"/>
              </a:rPr>
              <a:t>and</a:t>
            </a:r>
            <a:r>
              <a:rPr lang="de-DE" sz="2000" b="1" strike="noStrike" spc="-1" baseline="0" dirty="0" smtClean="0">
                <a:latin typeface="Arial"/>
              </a:rPr>
              <a:t> </a:t>
            </a:r>
            <a:r>
              <a:rPr lang="de-DE" sz="2000" b="1" strike="noStrike" spc="-1" baseline="0" dirty="0" err="1" smtClean="0">
                <a:latin typeface="Arial"/>
              </a:rPr>
              <a:t>some</a:t>
            </a:r>
            <a:r>
              <a:rPr lang="de-DE" sz="2000" b="1" strike="noStrike" spc="-1" baseline="0" dirty="0" smtClean="0">
                <a:latin typeface="Arial"/>
              </a:rPr>
              <a:t> </a:t>
            </a:r>
            <a:r>
              <a:rPr lang="de-DE" sz="2000" b="1" strike="noStrike" spc="-1" baseline="0" dirty="0" err="1" smtClean="0">
                <a:latin typeface="Arial"/>
              </a:rPr>
              <a:t>did</a:t>
            </a:r>
            <a:r>
              <a:rPr lang="de-DE" sz="2000" b="1" strike="noStrike" spc="-1" baseline="0" dirty="0" smtClean="0">
                <a:latin typeface="Arial"/>
              </a:rPr>
              <a:t> </a:t>
            </a:r>
            <a:r>
              <a:rPr lang="de-DE" sz="2000" b="1" strike="noStrike" spc="-1" baseline="0" dirty="0" err="1" smtClean="0">
                <a:latin typeface="Arial"/>
              </a:rPr>
              <a:t>based</a:t>
            </a:r>
            <a:r>
              <a:rPr lang="de-DE" sz="2000" b="1" strike="noStrike" spc="-1" baseline="0" dirty="0" smtClean="0">
                <a:latin typeface="Arial"/>
              </a:rPr>
              <a:t> on t </a:t>
            </a:r>
            <a:r>
              <a:rPr lang="de-DE" sz="2000" b="1" strike="noStrike" spc="-1" baseline="0" dirty="0" err="1" smtClean="0">
                <a:latin typeface="Arial"/>
              </a:rPr>
              <a:t>cell</a:t>
            </a:r>
            <a:r>
              <a:rPr lang="de-DE" sz="2000" b="1" strike="noStrike" spc="-1" baseline="0" dirty="0" smtClean="0">
                <a:latin typeface="Arial"/>
              </a:rPr>
              <a:t> </a:t>
            </a:r>
            <a:r>
              <a:rPr lang="de-DE" sz="2000" b="1" strike="noStrike" spc="-1" baseline="0" dirty="0" err="1" smtClean="0">
                <a:latin typeface="Arial"/>
              </a:rPr>
              <a:t>or</a:t>
            </a:r>
            <a:r>
              <a:rPr lang="de-DE" sz="2000" b="1" strike="noStrike" spc="-1" baseline="0" dirty="0" smtClean="0">
                <a:latin typeface="Arial"/>
              </a:rPr>
              <a:t> </a:t>
            </a:r>
            <a:r>
              <a:rPr lang="de-DE" sz="2000" b="1" strike="noStrike" spc="-1" baseline="0" dirty="0" err="1" smtClean="0">
                <a:latin typeface="Arial"/>
              </a:rPr>
              <a:t>antibody</a:t>
            </a:r>
            <a:r>
              <a:rPr lang="de-DE" sz="2000" b="1" strike="noStrike" spc="-1" baseline="0" dirty="0" smtClean="0">
                <a:latin typeface="Arial"/>
              </a:rPr>
              <a:t> </a:t>
            </a:r>
            <a:r>
              <a:rPr lang="de-DE" sz="2000" b="1" strike="noStrike" spc="-1" baseline="0" dirty="0" err="1" smtClean="0">
                <a:latin typeface="Arial"/>
              </a:rPr>
              <a:t>reaction</a:t>
            </a:r>
            <a:endParaRPr lang="de-DE" sz="2000" b="1" strike="noStrike" spc="-1" baseline="0" dirty="0" smtClean="0">
              <a:latin typeface="Arial"/>
            </a:endParaRPr>
          </a:p>
          <a:p>
            <a:pPr marL="342900" indent="-342900">
              <a:lnSpc>
                <a:spcPct val="100000"/>
              </a:lnSpc>
              <a:buFontTx/>
              <a:buChar char="-"/>
              <a:tabLst>
                <a:tab pos="0" algn="l"/>
              </a:tabLst>
            </a:pPr>
            <a:r>
              <a:rPr lang="de-DE" sz="2000" b="0" strike="noStrike" spc="-1" baseline="0" dirty="0" smtClean="0">
                <a:latin typeface="Arial"/>
              </a:rPr>
              <a:t>323 </a:t>
            </a:r>
            <a:r>
              <a:rPr lang="de-DE" sz="2000" b="0" strike="noStrike" spc="-1" baseline="0" dirty="0" err="1" smtClean="0">
                <a:latin typeface="Arial"/>
              </a:rPr>
              <a:t>samples</a:t>
            </a:r>
            <a:r>
              <a:rPr lang="de-DE" sz="2000" b="0" strike="noStrike" spc="-1" baseline="0" dirty="0" smtClean="0">
                <a:latin typeface="Arial"/>
              </a:rPr>
              <a:t> </a:t>
            </a:r>
            <a:r>
              <a:rPr lang="de-DE" sz="2000" b="0" strike="noStrike" spc="-1" baseline="0" dirty="0" err="1" smtClean="0">
                <a:latin typeface="Arial"/>
              </a:rPr>
              <a:t>across</a:t>
            </a:r>
            <a:r>
              <a:rPr lang="de-DE" sz="2000" b="0" strike="noStrike" spc="-1" baseline="0" dirty="0" smtClean="0">
                <a:latin typeface="Arial"/>
              </a:rPr>
              <a:t> 557 </a:t>
            </a:r>
            <a:r>
              <a:rPr lang="de-DE" sz="2000" b="0" strike="noStrike" spc="-1" baseline="0" dirty="0" err="1" smtClean="0">
                <a:latin typeface="Arial"/>
              </a:rPr>
              <a:t>fastq</a:t>
            </a:r>
            <a:r>
              <a:rPr lang="de-DE" sz="2000" b="0" strike="noStrike" spc="-1" baseline="0" dirty="0" smtClean="0">
                <a:latin typeface="Arial"/>
              </a:rPr>
              <a:t> </a:t>
            </a:r>
            <a:r>
              <a:rPr lang="de-DE" sz="2000" b="0" strike="noStrike" spc="-1" baseline="0" dirty="0" err="1" smtClean="0">
                <a:latin typeface="Arial"/>
              </a:rPr>
              <a:t>files</a:t>
            </a:r>
            <a:endParaRPr lang="de-DE" sz="2000" b="0" strike="noStrike" spc="-1" baseline="0" dirty="0" smtClean="0">
              <a:latin typeface="Arial"/>
            </a:endParaRPr>
          </a:p>
          <a:p>
            <a:pPr marL="342900" indent="-342900">
              <a:lnSpc>
                <a:spcPct val="100000"/>
              </a:lnSpc>
              <a:buFontTx/>
              <a:buChar char="-"/>
              <a:tabLst>
                <a:tab pos="0" algn="l"/>
              </a:tabLst>
            </a:pPr>
            <a:r>
              <a:rPr lang="de-DE" sz="2000" b="0" strike="noStrike" spc="-1" baseline="0" dirty="0" smtClean="0">
                <a:latin typeface="Arial"/>
              </a:rPr>
              <a:t>I </a:t>
            </a:r>
            <a:r>
              <a:rPr lang="de-DE" sz="2000" b="1" strike="noStrike" spc="-1" baseline="0" dirty="0" err="1" smtClean="0">
                <a:latin typeface="Arial"/>
              </a:rPr>
              <a:t>performed</a:t>
            </a:r>
            <a:r>
              <a:rPr lang="de-DE" sz="2000" b="1" strike="noStrike" spc="-1" baseline="0" dirty="0" smtClean="0">
                <a:latin typeface="Arial"/>
              </a:rPr>
              <a:t> a </a:t>
            </a:r>
            <a:r>
              <a:rPr lang="de-DE" sz="2000" b="1" strike="noStrike" spc="-1" baseline="0" dirty="0" err="1" smtClean="0">
                <a:latin typeface="Arial"/>
              </a:rPr>
              <a:t>search</a:t>
            </a:r>
            <a:r>
              <a:rPr lang="de-DE" sz="2000" b="1" strike="noStrike" spc="-1" baseline="0" dirty="0" smtClean="0">
                <a:latin typeface="Arial"/>
              </a:rPr>
              <a:t> </a:t>
            </a:r>
            <a:r>
              <a:rPr lang="de-DE" sz="2000" b="1" strike="noStrike" spc="-1" baseline="0" dirty="0" err="1" smtClean="0">
                <a:latin typeface="Arial"/>
              </a:rPr>
              <a:t>for</a:t>
            </a:r>
            <a:r>
              <a:rPr lang="de-DE" sz="2000" b="1" strike="noStrike" spc="-1" baseline="0" dirty="0" smtClean="0">
                <a:latin typeface="Arial"/>
              </a:rPr>
              <a:t> </a:t>
            </a:r>
            <a:r>
              <a:rPr lang="de-DE" sz="2000" b="1" strike="noStrike" spc="-1" baseline="0" dirty="0" err="1" smtClean="0">
                <a:latin typeface="Arial"/>
              </a:rPr>
              <a:t>both</a:t>
            </a:r>
            <a:r>
              <a:rPr lang="de-DE" sz="2000" b="1" strike="noStrike" spc="-1" baseline="0" dirty="0" smtClean="0">
                <a:latin typeface="Arial"/>
              </a:rPr>
              <a:t> </a:t>
            </a:r>
            <a:r>
              <a:rPr lang="de-DE" sz="2000" b="1" strike="noStrike" spc="-1" baseline="0" dirty="0" err="1" smtClean="0">
                <a:latin typeface="Arial"/>
              </a:rPr>
              <a:t>small</a:t>
            </a:r>
            <a:r>
              <a:rPr lang="de-DE" sz="2000" b="1" strike="noStrike" spc="-1" baseline="0" dirty="0" smtClean="0">
                <a:latin typeface="Arial"/>
              </a:rPr>
              <a:t> </a:t>
            </a:r>
            <a:r>
              <a:rPr lang="de-DE" sz="2000" b="1" strike="noStrike" spc="-1" baseline="0" dirty="0" err="1" smtClean="0">
                <a:latin typeface="Arial"/>
              </a:rPr>
              <a:t>and</a:t>
            </a:r>
            <a:r>
              <a:rPr lang="de-DE" sz="2000" b="1" strike="noStrike" spc="-1" baseline="0" dirty="0" smtClean="0">
                <a:latin typeface="Arial"/>
              </a:rPr>
              <a:t> large DNA </a:t>
            </a:r>
            <a:r>
              <a:rPr lang="de-DE" sz="2000" b="1" strike="noStrike" spc="-1" baseline="0" dirty="0" err="1" smtClean="0">
                <a:latin typeface="Arial"/>
              </a:rPr>
              <a:t>viruses</a:t>
            </a:r>
            <a:r>
              <a:rPr lang="de-DE" sz="2000" b="1" strike="noStrike" spc="-1" baseline="0" dirty="0" smtClean="0">
                <a:latin typeface="Arial"/>
              </a:rPr>
              <a:t> </a:t>
            </a:r>
            <a:r>
              <a:rPr lang="de-DE" sz="2000" b="1" strike="noStrike" spc="-1" baseline="0" dirty="0" err="1" smtClean="0">
                <a:latin typeface="Arial"/>
              </a:rPr>
              <a:t>and</a:t>
            </a:r>
            <a:r>
              <a:rPr lang="de-DE" sz="2000" b="1" strike="noStrike" spc="-1" baseline="0" dirty="0" smtClean="0">
                <a:latin typeface="Arial"/>
              </a:rPr>
              <a:t> RNA </a:t>
            </a:r>
            <a:r>
              <a:rPr lang="de-DE" sz="2000" b="1" strike="noStrike" spc="-1" baseline="0" dirty="0" err="1" smtClean="0">
                <a:latin typeface="Arial"/>
              </a:rPr>
              <a:t>viruses</a:t>
            </a:r>
            <a:endParaRPr lang="de-DE" sz="2000" b="1" strike="noStrike" spc="-1" baseline="0" dirty="0" smtClean="0">
              <a:latin typeface="Arial"/>
            </a:endParaRPr>
          </a:p>
          <a:p>
            <a:pPr marL="342900" indent="-342900">
              <a:lnSpc>
                <a:spcPct val="100000"/>
              </a:lnSpc>
              <a:buFontTx/>
              <a:buChar char="-"/>
              <a:tabLst>
                <a:tab pos="0" algn="l"/>
              </a:tabLst>
            </a:pPr>
            <a:r>
              <a:rPr lang="de-DE" sz="2000" b="0" strike="noStrike" spc="-1" baseline="0" dirty="0" err="1" smtClean="0">
                <a:latin typeface="Arial"/>
              </a:rPr>
              <a:t>Lets</a:t>
            </a:r>
            <a:r>
              <a:rPr lang="de-DE" sz="2000" b="0" strike="noStrike" spc="-1" baseline="0" dirty="0" smtClean="0">
                <a:latin typeface="Arial"/>
              </a:rPr>
              <a:t> </a:t>
            </a:r>
            <a:r>
              <a:rPr lang="de-DE" sz="2000" b="0" strike="noStrike" spc="-1" baseline="0" dirty="0" err="1" smtClean="0">
                <a:latin typeface="Arial"/>
              </a:rPr>
              <a:t>talk</a:t>
            </a:r>
            <a:r>
              <a:rPr lang="de-DE" sz="2000" b="0" strike="noStrike" spc="-1" baseline="0" dirty="0" smtClean="0">
                <a:latin typeface="Arial"/>
              </a:rPr>
              <a:t> </a:t>
            </a:r>
            <a:r>
              <a:rPr lang="de-DE" sz="2000" b="0" strike="noStrike" spc="-1" baseline="0" dirty="0" err="1" smtClean="0">
                <a:latin typeface="Arial"/>
              </a:rPr>
              <a:t>about</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goal</a:t>
            </a:r>
            <a:r>
              <a:rPr lang="de-DE" sz="2000" b="0" strike="noStrike" spc="-1" baseline="0" dirty="0" smtClean="0">
                <a:latin typeface="Arial"/>
              </a:rPr>
              <a:t>.</a:t>
            </a:r>
          </a:p>
          <a:p>
            <a:pPr marL="342900" indent="-342900">
              <a:lnSpc>
                <a:spcPct val="100000"/>
              </a:lnSpc>
              <a:buFontTx/>
              <a:buChar char="-"/>
              <a:tabLst>
                <a:tab pos="0" algn="l"/>
              </a:tabLst>
            </a:pPr>
            <a:r>
              <a:rPr lang="de-DE" sz="2000" b="0" strike="noStrike" spc="-1" baseline="0" dirty="0" smtClean="0">
                <a:latin typeface="Arial"/>
              </a:rPr>
              <a:t>Taubert RG </a:t>
            </a:r>
            <a:r>
              <a:rPr lang="de-DE" sz="2000" b="0" strike="noStrike" spc="-1" baseline="0" dirty="0" err="1" smtClean="0">
                <a:latin typeface="Arial"/>
              </a:rPr>
              <a:t>is</a:t>
            </a:r>
            <a:r>
              <a:rPr lang="de-DE" sz="2000" b="0" strike="noStrike" spc="-1" baseline="0" dirty="0" smtClean="0">
                <a:latin typeface="Arial"/>
              </a:rPr>
              <a:t> </a:t>
            </a:r>
            <a:r>
              <a:rPr lang="de-DE" sz="2000" b="1" strike="noStrike" spc="-1" baseline="0" dirty="0" err="1" smtClean="0">
                <a:latin typeface="Arial"/>
              </a:rPr>
              <a:t>interested</a:t>
            </a:r>
            <a:r>
              <a:rPr lang="de-DE" sz="2000" b="1" strike="noStrike" spc="-1" baseline="0" dirty="0" smtClean="0">
                <a:latin typeface="Arial"/>
              </a:rPr>
              <a:t> in </a:t>
            </a:r>
            <a:r>
              <a:rPr lang="de-DE" sz="2000" b="1" strike="noStrike" spc="-1" baseline="0" dirty="0" err="1" smtClean="0">
                <a:latin typeface="Arial"/>
              </a:rPr>
              <a:t>antibody</a:t>
            </a:r>
            <a:r>
              <a:rPr lang="de-DE" sz="2000" b="1" strike="noStrike" spc="-1" baseline="0" dirty="0" smtClean="0">
                <a:latin typeface="Arial"/>
              </a:rPr>
              <a:t> </a:t>
            </a:r>
            <a:r>
              <a:rPr lang="de-DE" sz="2000" b="1" strike="noStrike" spc="-1" baseline="0" dirty="0" err="1" smtClean="0">
                <a:latin typeface="Arial"/>
              </a:rPr>
              <a:t>mediated</a:t>
            </a:r>
            <a:r>
              <a:rPr lang="de-DE" sz="2000" b="1" strike="noStrike" spc="-1" baseline="0" dirty="0" smtClean="0">
                <a:latin typeface="Arial"/>
              </a:rPr>
              <a:t> </a:t>
            </a:r>
            <a:r>
              <a:rPr lang="de-DE" sz="2000" b="1" strike="noStrike" spc="-1" baseline="0" dirty="0" err="1" smtClean="0">
                <a:latin typeface="Arial"/>
              </a:rPr>
              <a:t>rejection</a:t>
            </a:r>
            <a:r>
              <a:rPr lang="de-DE" sz="2000" b="0" strike="noStrike" spc="-1" baseline="0" dirty="0" smtClean="0">
                <a:latin typeface="Arial"/>
              </a:rPr>
              <a:t>.</a:t>
            </a:r>
          </a:p>
          <a:p>
            <a:pPr marL="342900" indent="-342900">
              <a:lnSpc>
                <a:spcPct val="100000"/>
              </a:lnSpc>
              <a:buFontTx/>
              <a:buChar char="-"/>
              <a:tabLst>
                <a:tab pos="0" algn="l"/>
              </a:tabLst>
            </a:pPr>
            <a:r>
              <a:rPr lang="de-DE" sz="2000" b="0" strike="noStrike" spc="-1" baseline="0" dirty="0" err="1" smtClean="0">
                <a:latin typeface="Arial"/>
              </a:rPr>
              <a:t>And</a:t>
            </a:r>
            <a:r>
              <a:rPr lang="de-DE" sz="2000" b="0" strike="noStrike" spc="-1" baseline="0" dirty="0" smtClean="0">
                <a:latin typeface="Arial"/>
              </a:rPr>
              <a:t> </a:t>
            </a:r>
            <a:r>
              <a:rPr lang="de-DE" sz="2000" b="0" strike="noStrike" spc="-1" baseline="0" dirty="0" err="1" smtClean="0">
                <a:latin typeface="Arial"/>
              </a:rPr>
              <a:t>here</a:t>
            </a:r>
            <a:r>
              <a:rPr lang="de-DE" sz="2000" b="0" strike="noStrike" spc="-1" baseline="0" dirty="0" smtClean="0">
                <a:latin typeface="Arial"/>
              </a:rPr>
              <a:t> </a:t>
            </a:r>
            <a:r>
              <a:rPr lang="de-DE" sz="2000" b="0" strike="noStrike" spc="-1" baseline="0" dirty="0" err="1" smtClean="0">
                <a:latin typeface="Arial"/>
              </a:rPr>
              <a:t>we</a:t>
            </a:r>
            <a:r>
              <a:rPr lang="de-DE" sz="2000" b="0" strike="noStrike" spc="-1" baseline="0" dirty="0" smtClean="0">
                <a:latin typeface="Arial"/>
              </a:rPr>
              <a:t> </a:t>
            </a:r>
            <a:r>
              <a:rPr lang="de-DE" sz="2000" b="0" strike="noStrike" spc="-1" baseline="0" dirty="0" err="1" smtClean="0">
                <a:latin typeface="Arial"/>
              </a:rPr>
              <a:t>want</a:t>
            </a:r>
            <a:r>
              <a:rPr lang="de-DE" sz="2000" b="0" strike="noStrike" spc="-1" baseline="0" dirty="0" smtClean="0">
                <a:latin typeface="Arial"/>
              </a:rPr>
              <a:t> </a:t>
            </a:r>
            <a:r>
              <a:rPr lang="de-DE" sz="2000" b="0" strike="noStrike" spc="-1" baseline="0" dirty="0" err="1" smtClean="0">
                <a:latin typeface="Arial"/>
              </a:rPr>
              <a:t>to</a:t>
            </a:r>
            <a:r>
              <a:rPr lang="de-DE" sz="2000" b="0" strike="noStrike" spc="-1" baseline="0" dirty="0" smtClean="0">
                <a:latin typeface="Arial"/>
              </a:rPr>
              <a:t> </a:t>
            </a:r>
            <a:r>
              <a:rPr lang="de-DE" sz="2000" b="0" strike="noStrike" spc="-1" baseline="0" dirty="0" err="1" smtClean="0">
                <a:latin typeface="Arial"/>
              </a:rPr>
              <a:t>characterize</a:t>
            </a:r>
            <a:r>
              <a:rPr lang="de-DE" sz="2000" b="0" strike="noStrike" spc="-1" baseline="0" dirty="0" smtClean="0">
                <a:latin typeface="Arial"/>
              </a:rPr>
              <a:t> </a:t>
            </a:r>
            <a:r>
              <a:rPr lang="de-DE" sz="2000" b="0" strike="noStrike" spc="-1" baseline="0" dirty="0" err="1" smtClean="0">
                <a:latin typeface="Arial"/>
              </a:rPr>
              <a:t>the</a:t>
            </a:r>
            <a:r>
              <a:rPr lang="de-DE" sz="2000" b="0" strike="noStrike" spc="-1" baseline="0" dirty="0" smtClean="0">
                <a:latin typeface="Arial"/>
              </a:rPr>
              <a:t> </a:t>
            </a:r>
            <a:r>
              <a:rPr lang="de-DE" sz="2000" b="0" strike="noStrike" spc="-1" baseline="0" dirty="0" err="1" smtClean="0">
                <a:latin typeface="Arial"/>
              </a:rPr>
              <a:t>virome</a:t>
            </a:r>
            <a:r>
              <a:rPr lang="de-DE" sz="2000" b="0" strike="noStrike" spc="-1" baseline="0" dirty="0" smtClean="0">
                <a:latin typeface="Arial"/>
              </a:rPr>
              <a:t> </a:t>
            </a:r>
            <a:r>
              <a:rPr lang="de-DE" sz="2000" b="0" strike="noStrike" spc="-1" baseline="0" dirty="0" err="1" smtClean="0">
                <a:latin typeface="Arial"/>
              </a:rPr>
              <a:t>and</a:t>
            </a:r>
            <a:r>
              <a:rPr lang="de-DE" sz="2000" b="0" strike="noStrike" spc="-1" baseline="0" dirty="0" smtClean="0">
                <a:latin typeface="Arial"/>
              </a:rPr>
              <a:t> </a:t>
            </a:r>
          </a:p>
          <a:p>
            <a:pPr marL="342900" indent="-342900">
              <a:lnSpc>
                <a:spcPct val="100000"/>
              </a:lnSpc>
              <a:buFontTx/>
              <a:buChar char="-"/>
              <a:tabLst>
                <a:tab pos="0" algn="l"/>
              </a:tabLst>
            </a:pPr>
            <a:r>
              <a:rPr lang="de-DE" sz="2000" b="0" strike="noStrike" spc="-1" baseline="0" dirty="0" err="1" smtClean="0">
                <a:latin typeface="Arial"/>
              </a:rPr>
              <a:t>Identify</a:t>
            </a:r>
            <a:r>
              <a:rPr lang="de-DE" sz="2000" b="0" strike="noStrike" spc="-1" baseline="0" dirty="0" smtClean="0">
                <a:latin typeface="Arial"/>
              </a:rPr>
              <a:t> </a:t>
            </a:r>
            <a:r>
              <a:rPr lang="de-DE" sz="2000" b="0" strike="noStrike" spc="-1" baseline="0" dirty="0" err="1" smtClean="0">
                <a:latin typeface="Arial"/>
              </a:rPr>
              <a:t>viruses</a:t>
            </a:r>
            <a:r>
              <a:rPr lang="de-DE" sz="2000" b="0" strike="noStrike" spc="-1" baseline="0" dirty="0" smtClean="0">
                <a:latin typeface="Arial"/>
              </a:rPr>
              <a:t> </a:t>
            </a:r>
            <a:r>
              <a:rPr lang="de-DE" sz="2000" b="0" strike="noStrike" spc="-1" baseline="0" dirty="0" err="1" smtClean="0">
                <a:latin typeface="Arial"/>
              </a:rPr>
              <a:t>lwith</a:t>
            </a:r>
            <a:r>
              <a:rPr lang="de-DE" sz="2000" b="0" strike="noStrike" spc="-1" baseline="0" dirty="0" smtClean="0">
                <a:latin typeface="Arial"/>
              </a:rPr>
              <a:t> a </a:t>
            </a:r>
            <a:r>
              <a:rPr lang="de-DE" sz="2000" b="0" strike="noStrike" spc="-1" baseline="0" dirty="0" err="1" smtClean="0">
                <a:latin typeface="Arial"/>
              </a:rPr>
              <a:t>possible</a:t>
            </a:r>
            <a:r>
              <a:rPr lang="de-DE" sz="2000" b="0" strike="noStrike" spc="-1" baseline="0" dirty="0" smtClean="0">
                <a:latin typeface="Arial"/>
              </a:rPr>
              <a:t> link </a:t>
            </a:r>
            <a:r>
              <a:rPr lang="de-DE" sz="2000" b="0" strike="noStrike" spc="-1" baseline="0" dirty="0" err="1" smtClean="0">
                <a:latin typeface="Arial"/>
              </a:rPr>
              <a:t>to</a:t>
            </a:r>
            <a:r>
              <a:rPr lang="de-DE" sz="2000" b="0" strike="noStrike" spc="-1" baseline="0" dirty="0" smtClean="0">
                <a:latin typeface="Arial"/>
              </a:rPr>
              <a:t> </a:t>
            </a:r>
            <a:r>
              <a:rPr lang="de-DE" sz="2000" b="0" strike="noStrike" spc="-1" baseline="0" dirty="0" err="1" smtClean="0">
                <a:latin typeface="Arial"/>
              </a:rPr>
              <a:t>liver</a:t>
            </a:r>
            <a:r>
              <a:rPr lang="de-DE" sz="2000" b="0" strike="noStrike" spc="-1" baseline="0" dirty="0" smtClean="0">
                <a:latin typeface="Arial"/>
              </a:rPr>
              <a:t> </a:t>
            </a:r>
            <a:r>
              <a:rPr lang="de-DE" sz="2000" b="0" strike="noStrike" spc="-1" baseline="0" dirty="0" err="1" smtClean="0">
                <a:latin typeface="Arial"/>
              </a:rPr>
              <a:t>rejection</a:t>
            </a:r>
            <a:r>
              <a:rPr lang="de-DE" sz="2000" b="0" strike="noStrike" spc="-1" baseline="0" dirty="0" smtClean="0">
                <a:latin typeface="Arial"/>
              </a:rPr>
              <a:t> </a:t>
            </a:r>
            <a:r>
              <a:rPr lang="de-DE" sz="2000" b="0" strike="noStrike" spc="-1" baseline="0" dirty="0" err="1" smtClean="0">
                <a:latin typeface="Arial"/>
              </a:rPr>
              <a:t>as</a:t>
            </a:r>
            <a:r>
              <a:rPr lang="de-DE" sz="2000" b="0" strike="noStrike" spc="-1" baseline="0" dirty="0" smtClean="0">
                <a:latin typeface="Arial"/>
              </a:rPr>
              <a:t> </a:t>
            </a:r>
            <a:r>
              <a:rPr lang="de-DE" sz="2000" b="0" strike="noStrike" spc="-1" baseline="0" dirty="0" err="1" smtClean="0">
                <a:latin typeface="Arial"/>
              </a:rPr>
              <a:t>another</a:t>
            </a:r>
            <a:r>
              <a:rPr lang="de-DE" sz="2000" b="0" strike="noStrike" spc="-1" baseline="0" dirty="0" smtClean="0">
                <a:latin typeface="Arial"/>
              </a:rPr>
              <a:t> </a:t>
            </a:r>
            <a:r>
              <a:rPr lang="de-DE" sz="2000" b="0" strike="noStrike" spc="-1" baseline="0" dirty="0" err="1" smtClean="0">
                <a:latin typeface="Arial"/>
              </a:rPr>
              <a:t>factor</a:t>
            </a:r>
            <a:endParaRPr lang="en-US" sz="2000" b="0" strike="noStrike" spc="-1" dirty="0">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0"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1"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8"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9"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1"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2"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3"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0"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5"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9"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1"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2"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7"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9"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0"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1"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2"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3"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4"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hteck 4"/>
          <p:cNvSpPr/>
          <p:nvPr/>
        </p:nvSpPr>
        <p:spPr>
          <a:xfrm>
            <a:off x="530280" y="4851360"/>
            <a:ext cx="8595000" cy="273240"/>
          </a:xfrm>
          <a:prstGeom prst="rect">
            <a:avLst/>
          </a:prstGeom>
          <a:solidFill>
            <a:srgbClr val="0D386B"/>
          </a:solidFill>
          <a:ln w="9360">
            <a:noFill/>
          </a:ln>
        </p:spPr>
        <p:style>
          <a:lnRef idx="0">
            <a:scrgbClr r="0" g="0" b="0"/>
          </a:lnRef>
          <a:fillRef idx="0">
            <a:scrgbClr r="0" g="0" b="0"/>
          </a:fillRef>
          <a:effectRef idx="0">
            <a:scrgbClr r="0" g="0" b="0"/>
          </a:effectRef>
          <a:fontRef idx="minor"/>
        </p:style>
      </p:sp>
      <p:sp>
        <p:nvSpPr>
          <p:cNvPr id="9" name="Textfeld 7"/>
          <p:cNvSpPr/>
          <p:nvPr/>
        </p:nvSpPr>
        <p:spPr>
          <a:xfrm>
            <a:off x="596880" y="4903920"/>
            <a:ext cx="959040" cy="177480"/>
          </a:xfrm>
          <a:prstGeom prst="rect">
            <a:avLst/>
          </a:prstGeom>
          <a:noFill/>
          <a:ln w="0">
            <a:noFill/>
          </a:ln>
        </p:spPr>
        <p:style>
          <a:lnRef idx="0">
            <a:scrgbClr r="0" g="0" b="0"/>
          </a:lnRef>
          <a:fillRef idx="0">
            <a:scrgbClr r="0" g="0" b="0"/>
          </a:fillRef>
          <a:effectRef idx="0">
            <a:scrgbClr r="0" g="0" b="0"/>
          </a:effectRef>
          <a:fontRef idx="minor"/>
        </p:style>
        <p:txBody>
          <a:bodyPr lIns="71640" tIns="35640" rIns="71640" bIns="35640" anchor="t">
            <a:spAutoFit/>
          </a:bodyPr>
          <a:lstStyle/>
          <a:p>
            <a:pPr>
              <a:lnSpc>
                <a:spcPct val="100000"/>
              </a:lnSpc>
              <a:buNone/>
            </a:pPr>
            <a:fld id="{4591EF1A-DA3A-4B59-AB13-BFADDB94B3AE}" type="slidenum">
              <a:rPr lang="de-DE" sz="700" b="0" strike="noStrike" spc="-1">
                <a:solidFill>
                  <a:srgbClr val="FFFFFF"/>
                </a:solidFill>
                <a:latin typeface="Arial"/>
                <a:ea typeface="ヒラギノ角ゴ Pro W3"/>
              </a:rPr>
              <a:t>‹#›</a:t>
            </a:fld>
            <a:endParaRPr lang="en-US" sz="700" b="0" strike="noStrike" spc="-1">
              <a:latin typeface="Arial"/>
            </a:endParaRPr>
          </a:p>
        </p:txBody>
      </p:sp>
      <p:pic>
        <p:nvPicPr>
          <p:cNvPr id="2" name="Bild 6" descr="Twincore-w.gif"/>
          <p:cNvPicPr/>
          <p:nvPr/>
        </p:nvPicPr>
        <p:blipFill>
          <a:blip r:embed="rId14"/>
          <a:stretch/>
        </p:blipFill>
        <p:spPr>
          <a:xfrm>
            <a:off x="8244000" y="4896000"/>
            <a:ext cx="630720" cy="167040"/>
          </a:xfrm>
          <a:prstGeom prst="rect">
            <a:avLst/>
          </a:prstGeom>
          <a:ln w="0">
            <a:noFill/>
          </a:ln>
        </p:spPr>
      </p:pic>
      <p:sp>
        <p:nvSpPr>
          <p:cNvPr id="3" name="Rechteck 4"/>
          <p:cNvSpPr/>
          <p:nvPr/>
        </p:nvSpPr>
        <p:spPr>
          <a:xfrm>
            <a:off x="0" y="2727360"/>
            <a:ext cx="9125280" cy="2397600"/>
          </a:xfrm>
          <a:prstGeom prst="rect">
            <a:avLst/>
          </a:prstGeom>
          <a:solidFill>
            <a:srgbClr val="BDC7DA"/>
          </a:solidFill>
          <a:ln w="9360">
            <a:noFill/>
          </a:ln>
        </p:spPr>
        <p:style>
          <a:lnRef idx="0">
            <a:scrgbClr r="0" g="0" b="0"/>
          </a:lnRef>
          <a:fillRef idx="0">
            <a:scrgbClr r="0" g="0" b="0"/>
          </a:fillRef>
          <a:effectRef idx="0">
            <a:scrgbClr r="0" g="0" b="0"/>
          </a:effectRef>
          <a:fontRef idx="minor"/>
        </p:style>
      </p:sp>
      <p:sp>
        <p:nvSpPr>
          <p:cNvPr id="4" name="Rechteck 5"/>
          <p:cNvSpPr/>
          <p:nvPr/>
        </p:nvSpPr>
        <p:spPr>
          <a:xfrm>
            <a:off x="530280" y="1638360"/>
            <a:ext cx="8595000" cy="1484640"/>
          </a:xfrm>
          <a:prstGeom prst="rect">
            <a:avLst/>
          </a:prstGeom>
          <a:solidFill>
            <a:srgbClr val="0D386B"/>
          </a:solidFill>
          <a:ln w="9360">
            <a:noFill/>
          </a:ln>
        </p:spPr>
        <p:style>
          <a:lnRef idx="0">
            <a:scrgbClr r="0" g="0" b="0"/>
          </a:lnRef>
          <a:fillRef idx="0">
            <a:scrgbClr r="0" g="0" b="0"/>
          </a:fillRef>
          <a:effectRef idx="0">
            <a:scrgbClr r="0" g="0" b="0"/>
          </a:effectRef>
          <a:fontRef idx="minor"/>
        </p:style>
      </p:sp>
      <p:pic>
        <p:nvPicPr>
          <p:cNvPr id="5" name="Bild 7"/>
          <p:cNvPicPr/>
          <p:nvPr/>
        </p:nvPicPr>
        <p:blipFill>
          <a:blip r:embed="rId15"/>
          <a:stretch/>
        </p:blipFill>
        <p:spPr>
          <a:xfrm>
            <a:off x="7020000" y="320760"/>
            <a:ext cx="1644840" cy="560880"/>
          </a:xfrm>
          <a:prstGeom prst="rect">
            <a:avLst/>
          </a:prstGeom>
          <a:ln w="0">
            <a:noFill/>
          </a:ln>
        </p:spPr>
      </p:pic>
      <p:sp>
        <p:nvSpPr>
          <p:cNvPr id="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Rechteck 4"/>
          <p:cNvSpPr/>
          <p:nvPr/>
        </p:nvSpPr>
        <p:spPr>
          <a:xfrm>
            <a:off x="530280" y="4851360"/>
            <a:ext cx="8595000" cy="273240"/>
          </a:xfrm>
          <a:prstGeom prst="rect">
            <a:avLst/>
          </a:prstGeom>
          <a:solidFill>
            <a:srgbClr val="0D386B"/>
          </a:solidFill>
          <a:ln w="9360">
            <a:noFill/>
          </a:ln>
        </p:spPr>
        <p:style>
          <a:lnRef idx="0">
            <a:scrgbClr r="0" g="0" b="0"/>
          </a:lnRef>
          <a:fillRef idx="0">
            <a:scrgbClr r="0" g="0" b="0"/>
          </a:fillRef>
          <a:effectRef idx="0">
            <a:scrgbClr r="0" g="0" b="0"/>
          </a:effectRef>
          <a:fontRef idx="minor"/>
        </p:style>
      </p:sp>
      <p:sp>
        <p:nvSpPr>
          <p:cNvPr id="45" name="Textfeld 7"/>
          <p:cNvSpPr/>
          <p:nvPr/>
        </p:nvSpPr>
        <p:spPr>
          <a:xfrm>
            <a:off x="596880" y="4903920"/>
            <a:ext cx="959040" cy="177480"/>
          </a:xfrm>
          <a:prstGeom prst="rect">
            <a:avLst/>
          </a:prstGeom>
          <a:noFill/>
          <a:ln w="0">
            <a:noFill/>
          </a:ln>
        </p:spPr>
        <p:style>
          <a:lnRef idx="0">
            <a:scrgbClr r="0" g="0" b="0"/>
          </a:lnRef>
          <a:fillRef idx="0">
            <a:scrgbClr r="0" g="0" b="0"/>
          </a:fillRef>
          <a:effectRef idx="0">
            <a:scrgbClr r="0" g="0" b="0"/>
          </a:effectRef>
          <a:fontRef idx="minor"/>
        </p:style>
        <p:txBody>
          <a:bodyPr lIns="71640" tIns="35640" rIns="71640" bIns="35640" anchor="t">
            <a:spAutoFit/>
          </a:bodyPr>
          <a:lstStyle/>
          <a:p>
            <a:pPr>
              <a:lnSpc>
                <a:spcPct val="100000"/>
              </a:lnSpc>
              <a:buNone/>
            </a:pPr>
            <a:fld id="{D99B12DE-28C3-42B3-8B26-8B22748AAE76}" type="slidenum">
              <a:rPr lang="de-DE" sz="700" b="0" strike="noStrike" spc="-1">
                <a:solidFill>
                  <a:srgbClr val="FFFFFF"/>
                </a:solidFill>
                <a:latin typeface="Arial"/>
                <a:ea typeface="ヒラギノ角ゴ Pro W3"/>
              </a:rPr>
              <a:t>‹#›</a:t>
            </a:fld>
            <a:endParaRPr lang="en-US" sz="700" b="0" strike="noStrike" spc="-1">
              <a:latin typeface="Arial"/>
            </a:endParaRPr>
          </a:p>
        </p:txBody>
      </p:sp>
      <p:pic>
        <p:nvPicPr>
          <p:cNvPr id="46" name="Bild 6" descr="Twincore-w.gif"/>
          <p:cNvPicPr/>
          <p:nvPr/>
        </p:nvPicPr>
        <p:blipFill>
          <a:blip r:embed="rId14"/>
          <a:stretch/>
        </p:blipFill>
        <p:spPr>
          <a:xfrm>
            <a:off x="8244000" y="4896000"/>
            <a:ext cx="630720" cy="167040"/>
          </a:xfrm>
          <a:prstGeom prst="rect">
            <a:avLst/>
          </a:prstGeom>
          <a:ln w="0">
            <a:noFill/>
          </a:ln>
        </p:spPr>
      </p:pic>
      <p:sp>
        <p:nvSpPr>
          <p:cNvPr id="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4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Grafik 50"/>
          <p:cNvPicPr/>
          <p:nvPr/>
        </p:nvPicPr>
        <p:blipFill>
          <a:blip r:embed="rId3"/>
          <a:stretch/>
        </p:blipFill>
        <p:spPr>
          <a:xfrm>
            <a:off x="0" y="2743200"/>
            <a:ext cx="9125640" cy="2382120"/>
          </a:xfrm>
          <a:prstGeom prst="rect">
            <a:avLst/>
          </a:prstGeom>
          <a:ln w="0">
            <a:noFill/>
          </a:ln>
        </p:spPr>
      </p:pic>
      <p:sp>
        <p:nvSpPr>
          <p:cNvPr id="92" name="Rechteck 7"/>
          <p:cNvSpPr/>
          <p:nvPr/>
        </p:nvSpPr>
        <p:spPr>
          <a:xfrm>
            <a:off x="531000" y="1600200"/>
            <a:ext cx="8595000" cy="1484640"/>
          </a:xfrm>
          <a:prstGeom prst="rect">
            <a:avLst/>
          </a:prstGeom>
          <a:solidFill>
            <a:srgbClr val="0D386B"/>
          </a:solidFill>
          <a:ln w="0">
            <a:noFill/>
          </a:ln>
        </p:spPr>
        <p:style>
          <a:lnRef idx="0">
            <a:scrgbClr r="0" g="0" b="0"/>
          </a:lnRef>
          <a:fillRef idx="0">
            <a:scrgbClr r="0" g="0" b="0"/>
          </a:fillRef>
          <a:effectRef idx="0">
            <a:scrgbClr r="0" g="0" b="0"/>
          </a:effectRef>
          <a:fontRef idx="minor"/>
        </p:style>
      </p:sp>
      <p:pic>
        <p:nvPicPr>
          <p:cNvPr id="93" name="Grafik 52"/>
          <p:cNvPicPr/>
          <p:nvPr/>
        </p:nvPicPr>
        <p:blipFill>
          <a:blip r:embed="rId4"/>
          <a:stretch/>
        </p:blipFill>
        <p:spPr>
          <a:xfrm>
            <a:off x="6744960" y="3200400"/>
            <a:ext cx="551880" cy="554040"/>
          </a:xfrm>
          <a:prstGeom prst="rect">
            <a:avLst/>
          </a:prstGeom>
          <a:ln w="0">
            <a:noFill/>
          </a:ln>
        </p:spPr>
      </p:pic>
      <p:pic>
        <p:nvPicPr>
          <p:cNvPr id="94" name="Grafik 53"/>
          <p:cNvPicPr/>
          <p:nvPr/>
        </p:nvPicPr>
        <p:blipFill>
          <a:blip r:embed="rId5"/>
          <a:stretch/>
        </p:blipFill>
        <p:spPr>
          <a:xfrm>
            <a:off x="7315200" y="3299400"/>
            <a:ext cx="1125000" cy="797040"/>
          </a:xfrm>
          <a:prstGeom prst="rect">
            <a:avLst/>
          </a:prstGeom>
          <a:ln w="0">
            <a:noFill/>
          </a:ln>
        </p:spPr>
      </p:pic>
      <p:pic>
        <p:nvPicPr>
          <p:cNvPr id="95" name="Grafik 54"/>
          <p:cNvPicPr/>
          <p:nvPr/>
        </p:nvPicPr>
        <p:blipFill>
          <a:blip r:embed="rId6"/>
          <a:stretch/>
        </p:blipFill>
        <p:spPr>
          <a:xfrm>
            <a:off x="5486400" y="3657600"/>
            <a:ext cx="1010520" cy="1010520"/>
          </a:xfrm>
          <a:prstGeom prst="rect">
            <a:avLst/>
          </a:prstGeom>
          <a:ln w="0">
            <a:noFill/>
          </a:ln>
        </p:spPr>
      </p:pic>
      <p:sp>
        <p:nvSpPr>
          <p:cNvPr id="96" name="PlaceHolder 3"/>
          <p:cNvSpPr/>
          <p:nvPr/>
        </p:nvSpPr>
        <p:spPr>
          <a:xfrm>
            <a:off x="668880" y="2533680"/>
            <a:ext cx="7542720" cy="5511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10000"/>
              </a:lnSpc>
              <a:spcBef>
                <a:spcPts val="181"/>
              </a:spcBef>
              <a:buNone/>
              <a:tabLst>
                <a:tab pos="0" algn="l"/>
              </a:tabLst>
            </a:pPr>
            <a:r>
              <a:rPr lang="de-DE" sz="900" b="0" strike="noStrike" spc="-1">
                <a:solidFill>
                  <a:srgbClr val="FFFFFF"/>
                </a:solidFill>
                <a:latin typeface="Arial"/>
                <a:ea typeface="ヒラギノ角ゴ Pro W3"/>
              </a:rPr>
              <a:t>Sergej Ruff</a:t>
            </a:r>
            <a:endParaRPr lang="en-US" sz="900" b="0" strike="noStrike" spc="-1">
              <a:latin typeface="Arial"/>
            </a:endParaRPr>
          </a:p>
          <a:p>
            <a:pPr>
              <a:lnSpc>
                <a:spcPct val="110000"/>
              </a:lnSpc>
              <a:spcBef>
                <a:spcPts val="181"/>
              </a:spcBef>
              <a:buNone/>
              <a:tabLst>
                <a:tab pos="0" algn="l"/>
              </a:tabLst>
            </a:pPr>
            <a:r>
              <a:rPr lang="de-DE" sz="900" b="0" strike="noStrike" spc="-1">
                <a:solidFill>
                  <a:srgbClr val="FFFFFF"/>
                </a:solidFill>
                <a:latin typeface="Arial"/>
                <a:ea typeface="ヒラギノ角ゴ Pro W3"/>
              </a:rPr>
              <a:t>Twincore - RG Computational Virology</a:t>
            </a:r>
            <a:endParaRPr lang="en-US" sz="900" b="0" strike="noStrike" spc="-1">
              <a:latin typeface="Arial"/>
            </a:endParaRPr>
          </a:p>
          <a:p>
            <a:pPr>
              <a:lnSpc>
                <a:spcPct val="110000"/>
              </a:lnSpc>
              <a:spcBef>
                <a:spcPts val="181"/>
              </a:spcBef>
              <a:buNone/>
              <a:tabLst>
                <a:tab pos="0" algn="l"/>
              </a:tabLst>
            </a:pPr>
            <a:r>
              <a:rPr lang="de-DE" sz="900" b="0" strike="noStrike" spc="-1">
                <a:solidFill>
                  <a:srgbClr val="FFFFFF"/>
                </a:solidFill>
                <a:latin typeface="Arial"/>
                <a:ea typeface="ヒラギノ角ゴ Pro W3"/>
              </a:rPr>
              <a:t>29 October 2024</a:t>
            </a:r>
            <a:endParaRPr lang="en-US" sz="900" b="0" strike="noStrike" spc="-1">
              <a:latin typeface="Arial"/>
            </a:endParaRPr>
          </a:p>
        </p:txBody>
      </p:sp>
      <p:sp>
        <p:nvSpPr>
          <p:cNvPr id="97" name="Rechteck 56"/>
          <p:cNvSpPr/>
          <p:nvPr/>
        </p:nvSpPr>
        <p:spPr>
          <a:xfrm>
            <a:off x="685800" y="1600200"/>
            <a:ext cx="8440200" cy="75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buNone/>
            </a:pPr>
            <a:r>
              <a:rPr lang="en-US" sz="2400" b="0" strike="noStrike" spc="-1">
                <a:solidFill>
                  <a:srgbClr val="FFFFFF"/>
                </a:solidFill>
                <a:latin typeface="Arial"/>
                <a:ea typeface="ヒラギノ角ゴ Pro W3"/>
              </a:rPr>
              <a:t>Virome characterisation from unprocessed local and publicly available sequencing data</a:t>
            </a:r>
            <a:endParaRPr lang="en-US" sz="2400" b="0" strike="noStrike" spc="-1">
              <a:latin typeface="Arial"/>
            </a:endParaRPr>
          </a:p>
        </p:txBody>
      </p:sp>
      <p:sp>
        <p:nvSpPr>
          <p:cNvPr id="98" name="Rechteck 57"/>
          <p:cNvSpPr/>
          <p:nvPr/>
        </p:nvSpPr>
        <p:spPr>
          <a:xfrm>
            <a:off x="4343400" y="2514600"/>
            <a:ext cx="4782600" cy="439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buNone/>
            </a:pPr>
            <a:r>
              <a:rPr lang="en-US" sz="1800" b="0" strike="noStrike" spc="-1">
                <a:solidFill>
                  <a:srgbClr val="FFFFFF"/>
                </a:solidFill>
                <a:latin typeface="Ariel"/>
                <a:ea typeface="ヒラギノ角ゴ Pro W3"/>
              </a:rPr>
              <a:t>VirusHunterGatherer and Virusparies</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6"/>
          <p:cNvSpPr/>
          <p:nvPr/>
        </p:nvSpPr>
        <p:spPr>
          <a:xfrm>
            <a:off x="173160" y="57312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Virusparies</a:t>
            </a:r>
            <a:endParaRPr lang="en-US" sz="1800" b="0" strike="noStrike" spc="-1">
              <a:latin typeface="Arial"/>
            </a:endParaRPr>
          </a:p>
        </p:txBody>
      </p:sp>
      <p:pic>
        <p:nvPicPr>
          <p:cNvPr id="138" name="Grafik 6"/>
          <p:cNvPicPr/>
          <p:nvPr/>
        </p:nvPicPr>
        <p:blipFill>
          <a:blip r:embed="rId2"/>
          <a:stretch/>
        </p:blipFill>
        <p:spPr>
          <a:xfrm>
            <a:off x="228600" y="1886040"/>
            <a:ext cx="2736360" cy="1764720"/>
          </a:xfrm>
          <a:prstGeom prst="rect">
            <a:avLst/>
          </a:prstGeom>
          <a:ln w="0">
            <a:noFill/>
          </a:ln>
        </p:spPr>
      </p:pic>
      <p:grpSp>
        <p:nvGrpSpPr>
          <p:cNvPr id="139" name="Group 138"/>
          <p:cNvGrpSpPr/>
          <p:nvPr/>
        </p:nvGrpSpPr>
        <p:grpSpPr>
          <a:xfrm>
            <a:off x="2971800" y="228600"/>
            <a:ext cx="3422160" cy="2523240"/>
            <a:chOff x="2971800" y="228600"/>
            <a:chExt cx="3422160" cy="2523240"/>
          </a:xfrm>
        </p:grpSpPr>
        <p:sp>
          <p:nvSpPr>
            <p:cNvPr id="140" name="Rectangle 139"/>
            <p:cNvSpPr/>
            <p:nvPr/>
          </p:nvSpPr>
          <p:spPr>
            <a:xfrm>
              <a:off x="4114800" y="228600"/>
              <a:ext cx="2279160" cy="450360"/>
            </a:xfrm>
            <a:prstGeom prst="rect">
              <a:avLst/>
            </a:prstGeom>
            <a:solidFill>
              <a:srgbClr val="FFFF6D"/>
            </a:solidFill>
            <a:ln w="19080">
              <a:solidFill>
                <a:srgbClr val="000000"/>
              </a:solidFill>
              <a:round/>
            </a:ln>
          </p:spPr>
          <p:style>
            <a:lnRef idx="0">
              <a:scrgbClr r="0" g="0" b="0"/>
            </a:lnRef>
            <a:fillRef idx="0">
              <a:scrgbClr r="0" g="0" b="0"/>
            </a:fillRef>
            <a:effectRef idx="0">
              <a:scrgbClr r="0" g="0" b="0"/>
            </a:effectRef>
            <a:fontRef idx="minor"/>
          </p:style>
          <p:txBody>
            <a:bodyPr lIns="99360" tIns="54360" rIns="99360" bIns="54360" anchor="ctr">
              <a:noAutofit/>
            </a:bodyPr>
            <a:lstStyle/>
            <a:p>
              <a:pPr algn="ctr">
                <a:lnSpc>
                  <a:spcPct val="100000"/>
                </a:lnSpc>
                <a:buNone/>
              </a:pPr>
              <a:r>
                <a:rPr lang="en-US" sz="1800" b="0" strike="noStrike" spc="-1">
                  <a:solidFill>
                    <a:srgbClr val="000000"/>
                  </a:solidFill>
                  <a:latin typeface="Arial"/>
                  <a:ea typeface="DejaVu Sans"/>
                </a:rPr>
                <a:t>Import/Export</a:t>
              </a:r>
              <a:endParaRPr lang="en-US" sz="1800" b="0" strike="noStrike" spc="-1">
                <a:latin typeface="Arial"/>
              </a:endParaRPr>
            </a:p>
          </p:txBody>
        </p:sp>
        <p:sp>
          <p:nvSpPr>
            <p:cNvPr id="141" name="Freeform 140"/>
            <p:cNvSpPr/>
            <p:nvPr/>
          </p:nvSpPr>
          <p:spPr>
            <a:xfrm flipV="1">
              <a:off x="2971800" y="443160"/>
              <a:ext cx="1136520" cy="2307960"/>
            </a:xfrm>
            <a:custGeom>
              <a:avLst/>
              <a:gdLst/>
              <a:ahLst/>
              <a:cxnLst/>
              <a:rect l="l" t="t" r="r" b="b"/>
              <a:pathLst>
                <a:path w="21600" h="21600">
                  <a:moveTo>
                    <a:pt x="0" y="0"/>
                  </a:moveTo>
                  <a:lnTo>
                    <a:pt x="21600" y="21600"/>
                  </a:lnTo>
                </a:path>
              </a:pathLst>
            </a:custGeom>
            <a:noFill/>
            <a:ln w="0">
              <a:solidFill>
                <a:srgbClr val="000000"/>
              </a:solidFill>
              <a:tailEnd type="triangle" w="med" len="med"/>
            </a:ln>
          </p:spPr>
          <p:style>
            <a:lnRef idx="0">
              <a:scrgbClr r="0" g="0" b="0"/>
            </a:lnRef>
            <a:fillRef idx="0">
              <a:scrgbClr r="0" g="0" b="0"/>
            </a:fillRef>
            <a:effectRef idx="0">
              <a:scrgbClr r="0" g="0" b="0"/>
            </a:effectRef>
            <a:fontRef idx="minor"/>
          </p:style>
        </p:sp>
      </p:grpSp>
      <p:grpSp>
        <p:nvGrpSpPr>
          <p:cNvPr id="142" name="Group 141"/>
          <p:cNvGrpSpPr/>
          <p:nvPr/>
        </p:nvGrpSpPr>
        <p:grpSpPr>
          <a:xfrm>
            <a:off x="2971800" y="914400"/>
            <a:ext cx="3422160" cy="1857240"/>
            <a:chOff x="2971800" y="914400"/>
            <a:chExt cx="3422160" cy="1857240"/>
          </a:xfrm>
        </p:grpSpPr>
        <p:sp>
          <p:nvSpPr>
            <p:cNvPr id="143" name="Rectangle 142"/>
            <p:cNvSpPr/>
            <p:nvPr/>
          </p:nvSpPr>
          <p:spPr>
            <a:xfrm>
              <a:off x="4114800" y="914400"/>
              <a:ext cx="2279160" cy="450360"/>
            </a:xfrm>
            <a:prstGeom prst="rect">
              <a:avLst/>
            </a:prstGeom>
            <a:solidFill>
              <a:srgbClr val="FFB66C"/>
            </a:solidFill>
            <a:ln w="19080">
              <a:solidFill>
                <a:srgbClr val="000000"/>
              </a:solidFill>
              <a:round/>
            </a:ln>
          </p:spPr>
          <p:style>
            <a:lnRef idx="0">
              <a:scrgbClr r="0" g="0" b="0"/>
            </a:lnRef>
            <a:fillRef idx="0">
              <a:scrgbClr r="0" g="0" b="0"/>
            </a:fillRef>
            <a:effectRef idx="0">
              <a:scrgbClr r="0" g="0" b="0"/>
            </a:effectRef>
            <a:fontRef idx="minor"/>
          </p:style>
          <p:txBody>
            <a:bodyPr lIns="99360" tIns="54360" rIns="99360" bIns="54360" anchor="ctr">
              <a:noAutofit/>
            </a:bodyPr>
            <a:lstStyle/>
            <a:p>
              <a:pPr algn="ctr">
                <a:lnSpc>
                  <a:spcPct val="100000"/>
                </a:lnSpc>
                <a:buNone/>
              </a:pPr>
              <a:r>
                <a:rPr lang="en-US" sz="1800" b="0" strike="noStrike" spc="-1">
                  <a:solidFill>
                    <a:srgbClr val="000000"/>
                  </a:solidFill>
                  <a:latin typeface="Arial"/>
                  <a:ea typeface="DejaVu Sans"/>
                </a:rPr>
                <a:t>Processing</a:t>
              </a:r>
              <a:endParaRPr lang="en-US" sz="1800" b="0" strike="noStrike" spc="-1">
                <a:latin typeface="Arial"/>
              </a:endParaRPr>
            </a:p>
          </p:txBody>
        </p:sp>
        <p:sp>
          <p:nvSpPr>
            <p:cNvPr id="144" name="Straight Connector 143"/>
            <p:cNvSpPr/>
            <p:nvPr/>
          </p:nvSpPr>
          <p:spPr>
            <a:xfrm flipV="1">
              <a:off x="2971800" y="1143000"/>
              <a:ext cx="1143000" cy="162864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grpSp>
      <p:grpSp>
        <p:nvGrpSpPr>
          <p:cNvPr id="145" name="Group 144"/>
          <p:cNvGrpSpPr/>
          <p:nvPr/>
        </p:nvGrpSpPr>
        <p:grpSpPr>
          <a:xfrm>
            <a:off x="2971800" y="1600200"/>
            <a:ext cx="3422160" cy="1171440"/>
            <a:chOff x="2971800" y="1600200"/>
            <a:chExt cx="3422160" cy="1171440"/>
          </a:xfrm>
        </p:grpSpPr>
        <p:sp>
          <p:nvSpPr>
            <p:cNvPr id="146" name="Rectangle 145"/>
            <p:cNvSpPr/>
            <p:nvPr/>
          </p:nvSpPr>
          <p:spPr>
            <a:xfrm>
              <a:off x="4114800" y="1600200"/>
              <a:ext cx="2279160" cy="450360"/>
            </a:xfrm>
            <a:prstGeom prst="rect">
              <a:avLst/>
            </a:prstGeom>
            <a:solidFill>
              <a:srgbClr val="AFD095"/>
            </a:solidFill>
            <a:ln w="19080">
              <a:solidFill>
                <a:srgbClr val="000000"/>
              </a:solidFill>
              <a:round/>
            </a:ln>
          </p:spPr>
          <p:style>
            <a:lnRef idx="0">
              <a:scrgbClr r="0" g="0" b="0"/>
            </a:lnRef>
            <a:fillRef idx="0">
              <a:scrgbClr r="0" g="0" b="0"/>
            </a:fillRef>
            <a:effectRef idx="0">
              <a:scrgbClr r="0" g="0" b="0"/>
            </a:effectRef>
            <a:fontRef idx="minor"/>
          </p:style>
          <p:txBody>
            <a:bodyPr lIns="99360" tIns="54360" rIns="99360" bIns="54360" anchor="ctr">
              <a:noAutofit/>
            </a:bodyPr>
            <a:lstStyle/>
            <a:p>
              <a:pPr algn="ctr">
                <a:lnSpc>
                  <a:spcPct val="100000"/>
                </a:lnSpc>
                <a:buNone/>
              </a:pPr>
              <a:r>
                <a:rPr lang="en-US" sz="1800" b="0" strike="noStrike" spc="-1">
                  <a:solidFill>
                    <a:srgbClr val="000000"/>
                  </a:solidFill>
                  <a:latin typeface="Arial"/>
                  <a:ea typeface="DejaVu Sans"/>
                </a:rPr>
                <a:t>Summary Statistics</a:t>
              </a:r>
              <a:endParaRPr lang="en-US" sz="1800" b="0" strike="noStrike" spc="-1">
                <a:latin typeface="Arial"/>
              </a:endParaRPr>
            </a:p>
          </p:txBody>
        </p:sp>
        <p:sp>
          <p:nvSpPr>
            <p:cNvPr id="147" name="Straight Connector 146"/>
            <p:cNvSpPr/>
            <p:nvPr/>
          </p:nvSpPr>
          <p:spPr>
            <a:xfrm flipV="1">
              <a:off x="2971800" y="1828800"/>
              <a:ext cx="1143000" cy="94284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grpSp>
      <p:grpSp>
        <p:nvGrpSpPr>
          <p:cNvPr id="148" name="Group 147"/>
          <p:cNvGrpSpPr/>
          <p:nvPr/>
        </p:nvGrpSpPr>
        <p:grpSpPr>
          <a:xfrm>
            <a:off x="2971800" y="2286000"/>
            <a:ext cx="2736360" cy="1364760"/>
            <a:chOff x="2971800" y="2286000"/>
            <a:chExt cx="2736360" cy="1364760"/>
          </a:xfrm>
        </p:grpSpPr>
        <p:pic>
          <p:nvPicPr>
            <p:cNvPr id="149" name="Picture 148"/>
            <p:cNvPicPr/>
            <p:nvPr/>
          </p:nvPicPr>
          <p:blipFill>
            <a:blip r:embed="rId3"/>
            <a:stretch/>
          </p:blipFill>
          <p:spPr>
            <a:xfrm>
              <a:off x="4660200" y="2286000"/>
              <a:ext cx="1047960" cy="1364760"/>
            </a:xfrm>
            <a:prstGeom prst="rect">
              <a:avLst/>
            </a:prstGeom>
            <a:ln w="0">
              <a:noFill/>
            </a:ln>
          </p:spPr>
        </p:pic>
        <p:sp>
          <p:nvSpPr>
            <p:cNvPr id="150" name="Straight Connector 149"/>
            <p:cNvSpPr/>
            <p:nvPr/>
          </p:nvSpPr>
          <p:spPr>
            <a:xfrm>
              <a:off x="2971800" y="2771640"/>
              <a:ext cx="1600200" cy="20016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grpSp>
      <p:grpSp>
        <p:nvGrpSpPr>
          <p:cNvPr id="151" name="Group 150"/>
          <p:cNvGrpSpPr/>
          <p:nvPr/>
        </p:nvGrpSpPr>
        <p:grpSpPr>
          <a:xfrm>
            <a:off x="2971800" y="2771640"/>
            <a:ext cx="3422160" cy="2005920"/>
            <a:chOff x="2971800" y="2771640"/>
            <a:chExt cx="3422160" cy="2005920"/>
          </a:xfrm>
        </p:grpSpPr>
        <p:pic>
          <p:nvPicPr>
            <p:cNvPr id="152" name="Picture 151"/>
            <p:cNvPicPr/>
            <p:nvPr/>
          </p:nvPicPr>
          <p:blipFill>
            <a:blip r:embed="rId4"/>
            <a:stretch/>
          </p:blipFill>
          <p:spPr>
            <a:xfrm>
              <a:off x="4114800" y="3886200"/>
              <a:ext cx="2279160" cy="891360"/>
            </a:xfrm>
            <a:prstGeom prst="rect">
              <a:avLst/>
            </a:prstGeom>
            <a:ln w="0">
              <a:noFill/>
            </a:ln>
          </p:spPr>
        </p:pic>
        <p:sp>
          <p:nvSpPr>
            <p:cNvPr id="153" name="Straight Connector 152"/>
            <p:cNvSpPr/>
            <p:nvPr/>
          </p:nvSpPr>
          <p:spPr>
            <a:xfrm>
              <a:off x="2971800" y="2771640"/>
              <a:ext cx="1143000" cy="157176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grpSp>
      <p:grpSp>
        <p:nvGrpSpPr>
          <p:cNvPr id="154" name="Group 153"/>
          <p:cNvGrpSpPr/>
          <p:nvPr/>
        </p:nvGrpSpPr>
        <p:grpSpPr>
          <a:xfrm>
            <a:off x="6631920" y="231120"/>
            <a:ext cx="2505240" cy="4336560"/>
            <a:chOff x="6631920" y="231120"/>
            <a:chExt cx="2505240" cy="4336560"/>
          </a:xfrm>
        </p:grpSpPr>
        <p:sp>
          <p:nvSpPr>
            <p:cNvPr id="155" name="Rectangle 154"/>
            <p:cNvSpPr/>
            <p:nvPr/>
          </p:nvSpPr>
          <p:spPr>
            <a:xfrm>
              <a:off x="7086600" y="2260080"/>
              <a:ext cx="2050560" cy="185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1" strike="noStrike" spc="-1">
                  <a:solidFill>
                    <a:srgbClr val="000000"/>
                  </a:solidFill>
                  <a:latin typeface="Arial"/>
                  <a:ea typeface="DejaVu Sans"/>
                </a:rPr>
                <a:t>Reports</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endParaRPr lang="en-US" sz="1800" b="0" strike="noStrike" spc="-1">
                <a:latin typeface="Arial"/>
              </a:endParaRPr>
            </a:p>
          </p:txBody>
        </p:sp>
        <p:sp>
          <p:nvSpPr>
            <p:cNvPr id="156" name="Freeform 155"/>
            <p:cNvSpPr/>
            <p:nvPr/>
          </p:nvSpPr>
          <p:spPr>
            <a:xfrm>
              <a:off x="6631920" y="231120"/>
              <a:ext cx="221760" cy="4336560"/>
            </a:xfrm>
            <a:custGeom>
              <a:avLst/>
              <a:gdLst/>
              <a:ahLst/>
              <a:cxn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1908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790920" y="1843920"/>
            <a:ext cx="7543080" cy="608400"/>
          </a:xfrm>
          <a:prstGeom prst="rect">
            <a:avLst/>
          </a:prstGeom>
          <a:noFill/>
          <a:ln w="0">
            <a:noFill/>
          </a:ln>
        </p:spPr>
        <p:txBody>
          <a:bodyPr lIns="0" tIns="0" rIns="0" bIns="0" numCol="1" spcCol="0" anchor="ctr">
            <a:noAutofit/>
          </a:bodyPr>
          <a:lstStyle/>
          <a:p>
            <a:pPr algn="ctr">
              <a:lnSpc>
                <a:spcPct val="100000"/>
              </a:lnSpc>
              <a:buNone/>
              <a:tabLst>
                <a:tab pos="0" algn="l"/>
              </a:tabLst>
            </a:pPr>
            <a:r>
              <a:rPr lang="en-US" sz="4400" b="0" strike="noStrike" spc="-1">
                <a:solidFill>
                  <a:srgbClr val="000000"/>
                </a:solidFill>
                <a:latin typeface="Arial"/>
                <a:ea typeface="DejaVu Sans"/>
              </a:rPr>
              <a:t>Taubert data</a:t>
            </a:r>
            <a:endParaRPr lang="en-US" sz="4400" b="0" strike="noStrike" spc="-1">
              <a:latin typeface="Arial"/>
            </a:endParaRPr>
          </a:p>
        </p:txBody>
      </p:sp>
      <p:sp>
        <p:nvSpPr>
          <p:cNvPr id="158" name="Rechteck 61"/>
          <p:cNvSpPr/>
          <p:nvPr/>
        </p:nvSpPr>
        <p:spPr>
          <a:xfrm>
            <a:off x="1600200" y="3200400"/>
            <a:ext cx="6386040" cy="89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0000"/>
              </a:buClr>
              <a:buSzPct val="45000"/>
              <a:buFont typeface="Wingdings" charset="2"/>
              <a:buChar char=""/>
            </a:pPr>
            <a:r>
              <a:rPr lang="en-US" sz="1600" b="1" i="1" strike="noStrike" spc="-1">
                <a:solidFill>
                  <a:srgbClr val="2A6099"/>
                </a:solidFill>
                <a:latin typeface="Arial"/>
                <a:ea typeface="DejaVu Sans"/>
              </a:rPr>
              <a:t>Taubert – Department of Gastroenterology,Hepatology, Infectious Diseases and Endocrinology.</a:t>
            </a:r>
            <a:endParaRPr lang="en-US" sz="1600" b="0" strike="noStrike" spc="-1">
              <a:latin typeface="Arial"/>
            </a:endParaRPr>
          </a:p>
          <a:p>
            <a:pPr marL="216000" indent="-216000">
              <a:lnSpc>
                <a:spcPct val="100000"/>
              </a:lnSpc>
              <a:buClr>
                <a:srgbClr val="000000"/>
              </a:buClr>
              <a:buSzPct val="45000"/>
              <a:buFont typeface="Wingdings" charset="2"/>
              <a:buChar char=""/>
            </a:pPr>
            <a:r>
              <a:rPr lang="en-US" sz="1600" b="1" i="1" strike="noStrike" spc="-1">
                <a:solidFill>
                  <a:srgbClr val="2A6099"/>
                </a:solidFill>
                <a:latin typeface="Arial"/>
                <a:ea typeface="DejaVu Sans"/>
              </a:rPr>
              <a:t>Local files from Taubert.</a:t>
            </a:r>
            <a:endParaRPr lang="en-US" sz="1600" b="0" strike="noStrike" spc="-1">
              <a:latin typeface="Arial"/>
            </a:endParaRPr>
          </a:p>
          <a:p>
            <a:pPr marL="216000" indent="-216000">
              <a:lnSpc>
                <a:spcPct val="100000"/>
              </a:lnSpc>
              <a:buClr>
                <a:srgbClr val="000000"/>
              </a:buClr>
              <a:buSzPct val="45000"/>
              <a:buFont typeface="Wingdings" charset="2"/>
              <a:buChar char=""/>
            </a:pPr>
            <a:r>
              <a:rPr lang="en-US" sz="1600" b="1" i="1" strike="noStrike" spc="-1">
                <a:solidFill>
                  <a:srgbClr val="2A6099"/>
                </a:solidFill>
                <a:latin typeface="Arial"/>
                <a:ea typeface="DejaVu Sans"/>
              </a:rPr>
              <a:t>Samples: Whole transcriptome sequencing data from liver transplant patient samples.</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6"/>
          <p:cNvSpPr/>
          <p:nvPr/>
        </p:nvSpPr>
        <p:spPr>
          <a:xfrm>
            <a:off x="686160" y="57312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Taubert data – liver sequencing data</a:t>
            </a:r>
            <a:endParaRPr lang="en-US" sz="1800" b="0" strike="noStrike" spc="-1">
              <a:latin typeface="Arial"/>
            </a:endParaRPr>
          </a:p>
        </p:txBody>
      </p:sp>
      <p:pic>
        <p:nvPicPr>
          <p:cNvPr id="160" name="Grafik 2"/>
          <p:cNvPicPr/>
          <p:nvPr/>
        </p:nvPicPr>
        <p:blipFill>
          <a:blip r:embed="rId3"/>
          <a:stretch/>
        </p:blipFill>
        <p:spPr>
          <a:xfrm>
            <a:off x="686160" y="917640"/>
            <a:ext cx="5427720" cy="3842640"/>
          </a:xfrm>
          <a:prstGeom prst="rect">
            <a:avLst/>
          </a:prstGeom>
          <a:ln w="0">
            <a:noFill/>
          </a:ln>
        </p:spPr>
      </p:pic>
      <p:sp>
        <p:nvSpPr>
          <p:cNvPr id="161" name="Rectangle 160"/>
          <p:cNvSpPr/>
          <p:nvPr/>
        </p:nvSpPr>
        <p:spPr>
          <a:xfrm>
            <a:off x="6172200" y="969480"/>
            <a:ext cx="2737800" cy="153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buNone/>
            </a:pPr>
            <a:r>
              <a:rPr lang="en-US" sz="1400" b="1" strike="noStrike" spc="-1">
                <a:solidFill>
                  <a:srgbClr val="000000"/>
                </a:solidFill>
                <a:latin typeface="Arial"/>
                <a:ea typeface="DejaVu Sans"/>
              </a:rPr>
              <a:t>Liver samples categorized into groups</a:t>
            </a:r>
            <a:endParaRPr lang="en-US" sz="1400" b="0" strike="noStrike" spc="-1">
              <a:latin typeface="Arial"/>
            </a:endParaRPr>
          </a:p>
          <a:p>
            <a:pPr>
              <a:lnSpc>
                <a:spcPct val="100000"/>
              </a:lnSpc>
              <a:buNone/>
            </a:pPr>
            <a:endParaRPr lang="en-US" sz="1400" b="0" strike="noStrike" spc="-1">
              <a:latin typeface="Arial"/>
            </a:endParaRPr>
          </a:p>
          <a:p>
            <a:pPr marL="216000" indent="-216000">
              <a:lnSpc>
                <a:spcPct val="100000"/>
              </a:lnSpc>
              <a:buClr>
                <a:srgbClr val="000000"/>
              </a:buClr>
              <a:buSzPct val="45000"/>
              <a:buFont typeface="Wingdings" charset="2"/>
              <a:buChar char=""/>
            </a:pPr>
            <a:r>
              <a:rPr lang="en-US" sz="1400" b="0" strike="noStrike" spc="-1">
                <a:solidFill>
                  <a:srgbClr val="000000"/>
                </a:solidFill>
                <a:latin typeface="Arial"/>
                <a:ea typeface="DejaVu Sans"/>
              </a:rPr>
              <a:t>No rejection.</a:t>
            </a:r>
            <a:endParaRPr lang="en-US" sz="1400" b="0" strike="noStrike" spc="-1">
              <a:latin typeface="Arial"/>
            </a:endParaRPr>
          </a:p>
          <a:p>
            <a:pPr marL="216000" indent="-216000">
              <a:lnSpc>
                <a:spcPct val="100000"/>
              </a:lnSpc>
              <a:buClr>
                <a:srgbClr val="000000"/>
              </a:buClr>
              <a:buSzPct val="45000"/>
              <a:buFont typeface="Wingdings" charset="2"/>
              <a:buChar char=""/>
            </a:pPr>
            <a:r>
              <a:rPr lang="en-US" sz="1400" b="0" strike="noStrike" spc="-1">
                <a:solidFill>
                  <a:srgbClr val="000000"/>
                </a:solidFill>
                <a:latin typeface="Arial"/>
                <a:ea typeface="DejaVu Sans"/>
              </a:rPr>
              <a:t>T-cell mediated rejection.</a:t>
            </a:r>
            <a:endParaRPr lang="en-US" sz="1400" b="0" strike="noStrike" spc="-1">
              <a:latin typeface="Arial"/>
            </a:endParaRPr>
          </a:p>
          <a:p>
            <a:pPr marL="216000" indent="-216000">
              <a:lnSpc>
                <a:spcPct val="100000"/>
              </a:lnSpc>
              <a:buClr>
                <a:srgbClr val="000000"/>
              </a:buClr>
              <a:buSzPct val="45000"/>
              <a:buFont typeface="Wingdings" charset="2"/>
              <a:buChar char=""/>
            </a:pPr>
            <a:r>
              <a:rPr lang="en-US" sz="1400" b="0" strike="noStrike" spc="-1">
                <a:solidFill>
                  <a:srgbClr val="000000"/>
                </a:solidFill>
                <a:latin typeface="Arial"/>
                <a:ea typeface="DejaVu Sans"/>
              </a:rPr>
              <a:t>Antibody-mediated rejection.</a:t>
            </a:r>
            <a:endParaRPr lang="en-US" sz="1400" b="0" strike="noStrike" spc="-1">
              <a:latin typeface="Arial"/>
            </a:endParaRPr>
          </a:p>
          <a:p>
            <a:pPr>
              <a:lnSpc>
                <a:spcPct val="100000"/>
              </a:lnSpc>
              <a:buNone/>
            </a:pPr>
            <a:endParaRPr lang="en-US" sz="1800" b="0" strike="noStrike" spc="-1">
              <a:latin typeface="Arial"/>
            </a:endParaRPr>
          </a:p>
        </p:txBody>
      </p:sp>
      <p:sp>
        <p:nvSpPr>
          <p:cNvPr id="162" name="Rectangle 161"/>
          <p:cNvSpPr/>
          <p:nvPr/>
        </p:nvSpPr>
        <p:spPr>
          <a:xfrm>
            <a:off x="6119280" y="2743200"/>
            <a:ext cx="2790720" cy="2052000"/>
          </a:xfrm>
          <a:prstGeom prst="rect">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lIns="99360" tIns="54360" rIns="99360" bIns="54360" anchor="ctr">
            <a:noAutofit/>
          </a:bodyPr>
          <a:lstStyle/>
          <a:p>
            <a:pPr algn="just">
              <a:lnSpc>
                <a:spcPct val="100000"/>
              </a:lnSpc>
              <a:buNone/>
            </a:pPr>
            <a:r>
              <a:rPr lang="en-US" sz="1400" b="0" strike="noStrike" spc="-1">
                <a:solidFill>
                  <a:srgbClr val="000000"/>
                </a:solidFill>
                <a:latin typeface="Arial"/>
                <a:ea typeface="DejaVu Sans"/>
              </a:rPr>
              <a:t>Taubert proposed reasons for liver rejection independent of viruses.</a:t>
            </a:r>
            <a:endParaRPr lang="en-US" sz="1400" b="0" strike="noStrike" spc="-1">
              <a:latin typeface="Arial"/>
            </a:endParaRPr>
          </a:p>
          <a:p>
            <a:pPr algn="ctr">
              <a:lnSpc>
                <a:spcPct val="100000"/>
              </a:lnSpc>
              <a:buNone/>
            </a:pPr>
            <a:endParaRPr lang="en-US" sz="1400" b="0" strike="noStrike" spc="-1">
              <a:latin typeface="Arial"/>
            </a:endParaRPr>
          </a:p>
          <a:p>
            <a:pPr algn="ctr">
              <a:lnSpc>
                <a:spcPct val="100000"/>
              </a:lnSpc>
              <a:buNone/>
            </a:pPr>
            <a:endParaRPr lang="en-US" sz="1400" b="0" strike="noStrike" spc="-1">
              <a:latin typeface="Arial"/>
            </a:endParaRPr>
          </a:p>
          <a:p>
            <a:pPr algn="ctr">
              <a:lnSpc>
                <a:spcPct val="100000"/>
              </a:lnSpc>
              <a:buNone/>
            </a:pPr>
            <a:r>
              <a:rPr lang="en-US" sz="1400" b="1" strike="noStrike" spc="-1">
                <a:solidFill>
                  <a:srgbClr val="BF0041"/>
                </a:solidFill>
                <a:latin typeface="Arial"/>
                <a:ea typeface="DejaVu Sans"/>
              </a:rPr>
              <a:t>Goal</a:t>
            </a:r>
            <a:r>
              <a:rPr lang="en-US" sz="1400" b="1" strike="noStrike" spc="-1">
                <a:solidFill>
                  <a:srgbClr val="8D281E"/>
                </a:solidFill>
                <a:latin typeface="Arial"/>
                <a:ea typeface="DejaVu Sans"/>
              </a:rPr>
              <a:t>:</a:t>
            </a:r>
            <a:endParaRPr lang="en-US" sz="1400" b="0" strike="noStrike" spc="-1">
              <a:latin typeface="Arial"/>
            </a:endParaRPr>
          </a:p>
          <a:p>
            <a:pPr algn="ctr">
              <a:lnSpc>
                <a:spcPct val="100000"/>
              </a:lnSpc>
              <a:buNone/>
            </a:pP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Analysis aimed to explore the potential involvement of viruses.</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feld 5"/>
          <p:cNvSpPr/>
          <p:nvPr/>
        </p:nvSpPr>
        <p:spPr>
          <a:xfrm>
            <a:off x="228600" y="2057400"/>
            <a:ext cx="4106880" cy="2278080"/>
          </a:xfrm>
          <a:prstGeom prst="rect">
            <a:avLst/>
          </a:prstGeom>
          <a:noFill/>
          <a:ln w="0">
            <a:noFill/>
          </a:ln>
        </p:spPr>
        <p:style>
          <a:lnRef idx="0">
            <a:scrgbClr r="0" g="0" b="0"/>
          </a:lnRef>
          <a:fillRef idx="0">
            <a:scrgbClr r="0" g="0" b="0"/>
          </a:fillRef>
          <a:effectRef idx="0">
            <a:scrgbClr r="0" g="0" b="0"/>
          </a:effectRef>
          <a:fontRef idx="minor"/>
        </p:style>
      </p:sp>
      <p:pic>
        <p:nvPicPr>
          <p:cNvPr id="164" name="Picture 163"/>
          <p:cNvPicPr/>
          <p:nvPr/>
        </p:nvPicPr>
        <p:blipFill>
          <a:blip r:embed="rId3"/>
          <a:stretch/>
        </p:blipFill>
        <p:spPr>
          <a:xfrm>
            <a:off x="5029200" y="0"/>
            <a:ext cx="3192480" cy="4793040"/>
          </a:xfrm>
          <a:prstGeom prst="rect">
            <a:avLst/>
          </a:prstGeom>
          <a:ln w="0">
            <a:noFill/>
          </a:ln>
        </p:spPr>
      </p:pic>
      <p:grpSp>
        <p:nvGrpSpPr>
          <p:cNvPr id="165" name="Group 164"/>
          <p:cNvGrpSpPr/>
          <p:nvPr/>
        </p:nvGrpSpPr>
        <p:grpSpPr>
          <a:xfrm>
            <a:off x="0" y="914400"/>
            <a:ext cx="3192480" cy="677880"/>
            <a:chOff x="0" y="914400"/>
            <a:chExt cx="3192480" cy="677880"/>
          </a:xfrm>
        </p:grpSpPr>
        <p:sp>
          <p:nvSpPr>
            <p:cNvPr id="166" name="Flowchart: Alternate Process 165"/>
            <p:cNvSpPr/>
            <p:nvPr/>
          </p:nvSpPr>
          <p:spPr>
            <a:xfrm>
              <a:off x="0" y="914400"/>
              <a:ext cx="1135080" cy="677880"/>
            </a:xfrm>
            <a:prstGeom prst="flowChartAlternateProcess">
              <a:avLst/>
            </a:prstGeom>
            <a:solidFill>
              <a:srgbClr val="00A933"/>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100" b="0" strike="noStrike" spc="-1">
                  <a:solidFill>
                    <a:srgbClr val="FFFFFF"/>
                  </a:solidFill>
                  <a:latin typeface="Arial"/>
                  <a:ea typeface="DejaVu Sans"/>
                </a:rPr>
                <a:t>Liver sequencing data: 557 FASTQ files</a:t>
              </a:r>
              <a:endParaRPr lang="en-US" sz="1100" b="0" strike="noStrike" spc="-1">
                <a:latin typeface="Arial"/>
              </a:endParaRPr>
            </a:p>
          </p:txBody>
        </p:sp>
        <p:sp>
          <p:nvSpPr>
            <p:cNvPr id="167" name="Rectangle 166"/>
            <p:cNvSpPr/>
            <p:nvPr/>
          </p:nvSpPr>
          <p:spPr>
            <a:xfrm>
              <a:off x="1828800" y="914400"/>
              <a:ext cx="1363680" cy="67788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600" b="0" strike="noStrike" spc="-1">
                  <a:solidFill>
                    <a:srgbClr val="FFFFFF"/>
                  </a:solidFill>
                  <a:latin typeface="Arial"/>
                  <a:ea typeface="DejaVu Sans"/>
                </a:rPr>
                <a:t>VirusHunter</a:t>
              </a:r>
              <a:endParaRPr lang="en-US" sz="1600" b="0" strike="noStrike" spc="-1">
                <a:latin typeface="Arial"/>
              </a:endParaRPr>
            </a:p>
          </p:txBody>
        </p:sp>
        <p:sp>
          <p:nvSpPr>
            <p:cNvPr id="168" name="Freeform 167"/>
            <p:cNvSpPr/>
            <p:nvPr/>
          </p:nvSpPr>
          <p:spPr>
            <a:xfrm>
              <a:off x="1143000" y="1143000"/>
              <a:ext cx="677880" cy="220680"/>
            </a:xfrm>
            <a:custGeom>
              <a:avLst/>
              <a:gdLst/>
              <a:ahLst/>
              <a:cxn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scrgbClr r="0" g="0" b="0"/>
            </a:lnRef>
            <a:fillRef idx="0">
              <a:scrgbClr r="0" g="0" b="0"/>
            </a:fillRef>
            <a:effectRef idx="0">
              <a:scrgbClr r="0" g="0" b="0"/>
            </a:effectRef>
            <a:fontRef idx="minor"/>
          </p:style>
        </p:sp>
      </p:grpSp>
      <p:sp>
        <p:nvSpPr>
          <p:cNvPr id="169" name="Straight Connector 168"/>
          <p:cNvSpPr/>
          <p:nvPr/>
        </p:nvSpPr>
        <p:spPr>
          <a:xfrm>
            <a:off x="3200400" y="1143000"/>
            <a:ext cx="1600200" cy="360"/>
          </a:xfrm>
          <a:prstGeom prst="line">
            <a:avLst/>
          </a:prstGeom>
          <a:ln w="19080">
            <a:solidFill>
              <a:srgbClr val="1C1C1C"/>
            </a:solidFill>
            <a:round/>
            <a:tailEnd type="triangle" w="med" len="med"/>
          </a:ln>
        </p:spPr>
        <p:style>
          <a:lnRef idx="0">
            <a:scrgbClr r="0" g="0" b="0"/>
          </a:lnRef>
          <a:fillRef idx="0">
            <a:scrgbClr r="0" g="0" b="0"/>
          </a:fillRef>
          <a:effectRef idx="0">
            <a:scrgbClr r="0" g="0" b="0"/>
          </a:effectRef>
          <a:fontRef idx="minor"/>
        </p:style>
      </p:sp>
      <p:sp>
        <p:nvSpPr>
          <p:cNvPr id="170" name="PlaceHolder 13"/>
          <p:cNvSpPr/>
          <p:nvPr/>
        </p:nvSpPr>
        <p:spPr>
          <a:xfrm>
            <a:off x="10800" y="22824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Results: Taubert -  Distribution of viral reference</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Arial"/>
              </a:rPr>
              <a:t> E-values</a:t>
            </a:r>
            <a:endParaRPr lang="en-US" sz="1800" b="0" strike="noStrike" spc="-1">
              <a:latin typeface="Arial"/>
            </a:endParaRPr>
          </a:p>
        </p:txBody>
      </p:sp>
      <p:sp>
        <p:nvSpPr>
          <p:cNvPr id="171" name="Rectangle 170"/>
          <p:cNvSpPr/>
          <p:nvPr/>
        </p:nvSpPr>
        <p:spPr>
          <a:xfrm>
            <a:off x="3196800" y="685800"/>
            <a:ext cx="1660320" cy="25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buNone/>
            </a:pPr>
            <a:r>
              <a:rPr lang="en-US" sz="1200" b="0" strike="noStrike" spc="-1">
                <a:solidFill>
                  <a:srgbClr val="000000"/>
                </a:solidFill>
                <a:latin typeface="Arial"/>
                <a:ea typeface="DejaVu Sans"/>
              </a:rPr>
              <a:t>ViralRefSeq_E &lt; 1e⁻⁵</a:t>
            </a:r>
            <a:endParaRPr lang="en-US" sz="1200" b="0" strike="noStrike" spc="-1">
              <a:latin typeface="Arial"/>
            </a:endParaRPr>
          </a:p>
        </p:txBody>
      </p:sp>
      <p:sp>
        <p:nvSpPr>
          <p:cNvPr id="172" name="Rectangle 171"/>
          <p:cNvSpPr/>
          <p:nvPr/>
        </p:nvSpPr>
        <p:spPr>
          <a:xfrm>
            <a:off x="228600" y="1677600"/>
            <a:ext cx="4335480" cy="335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buNone/>
            </a:pPr>
            <a:r>
              <a:rPr lang="en-US" sz="1200" b="1" strike="noStrike" spc="-1">
                <a:solidFill>
                  <a:srgbClr val="000000"/>
                </a:solidFill>
                <a:latin typeface="Arial"/>
                <a:ea typeface="DejaVu Sans"/>
              </a:rPr>
              <a:t>Screening for ...</a:t>
            </a:r>
            <a:endParaRPr lang="en-US" sz="1200" b="0" strike="noStrike" spc="-1">
              <a:latin typeface="Arial"/>
            </a:endParaRPr>
          </a:p>
          <a:p>
            <a:pPr>
              <a:lnSpc>
                <a:spcPct val="100000"/>
              </a:lnSpc>
              <a:buNone/>
            </a:pPr>
            <a:endParaRPr lang="en-US" sz="1000" b="0" strike="noStrike" spc="-1">
              <a:latin typeface="Arial"/>
            </a:endParaRPr>
          </a:p>
          <a:p>
            <a:pPr algn="ctr">
              <a:lnSpc>
                <a:spcPct val="100000"/>
              </a:lnSpc>
              <a:buNone/>
            </a:pPr>
            <a:r>
              <a:rPr lang="en-US" sz="1000" b="1" strike="noStrike" spc="-1">
                <a:solidFill>
                  <a:srgbClr val="000000"/>
                </a:solidFill>
                <a:latin typeface="Arial"/>
                <a:ea typeface="DejaVu Sans"/>
              </a:rPr>
              <a:t>Small DNA Viruses</a:t>
            </a:r>
            <a:endParaRPr lang="en-US" sz="1000" b="0" strike="noStrike" spc="-1">
              <a:latin typeface="Arial"/>
            </a:endParaRPr>
          </a:p>
          <a:p>
            <a:pPr algn="ctr">
              <a:lnSpc>
                <a:spcPct val="100000"/>
              </a:lnSpc>
              <a:buNone/>
            </a:pPr>
            <a:endParaRPr lang="en-US" sz="1000" b="0" strike="noStrike" spc="-1">
              <a:latin typeface="Arial"/>
            </a:endParaRPr>
          </a:p>
          <a:p>
            <a:pPr algn="ctr">
              <a:lnSpc>
                <a:spcPct val="100000"/>
              </a:lnSpc>
              <a:buNone/>
            </a:pPr>
            <a:r>
              <a:rPr lang="en-US" sz="1000" b="0" strike="noStrike" spc="-1">
                <a:solidFill>
                  <a:srgbClr val="000000"/>
                </a:solidFill>
                <a:latin typeface="Arial"/>
                <a:ea typeface="DejaVu Sans"/>
              </a:rPr>
              <a:t>    </a:t>
            </a:r>
            <a:r>
              <a:rPr lang="en-US" sz="1000" b="1" strike="noStrike" spc="-1">
                <a:solidFill>
                  <a:srgbClr val="FF0000"/>
                </a:solidFill>
                <a:latin typeface="Arial"/>
                <a:ea typeface="DejaVu Sans"/>
              </a:rPr>
              <a:t>Files with no hits: 552 (99.11%); 5 files</a:t>
            </a:r>
            <a:endParaRPr lang="en-US" sz="1000" b="0" strike="noStrike" spc="-1">
              <a:latin typeface="Arial"/>
            </a:endParaRPr>
          </a:p>
          <a:p>
            <a:pPr algn="ctr">
              <a:lnSpc>
                <a:spcPct val="100000"/>
              </a:lnSpc>
              <a:buNone/>
            </a:pPr>
            <a:r>
              <a:rPr lang="en-US" sz="1000" b="0" strike="noStrike" spc="-1">
                <a:solidFill>
                  <a:srgbClr val="000000"/>
                </a:solidFill>
                <a:latin typeface="Arial"/>
                <a:ea typeface="DejaVu Sans"/>
              </a:rPr>
              <a:t>    Samples: 4</a:t>
            </a:r>
            <a:endParaRPr lang="en-US" sz="1000" b="0" strike="noStrike" spc="-1">
              <a:latin typeface="Arial"/>
            </a:endParaRPr>
          </a:p>
          <a:p>
            <a:pPr algn="ctr">
              <a:lnSpc>
                <a:spcPct val="100000"/>
              </a:lnSpc>
              <a:buNone/>
            </a:pPr>
            <a:endParaRPr lang="en-US" sz="1000" b="0" strike="noStrike" spc="-1">
              <a:latin typeface="Arial"/>
            </a:endParaRPr>
          </a:p>
          <a:p>
            <a:pPr algn="ctr">
              <a:lnSpc>
                <a:spcPct val="100000"/>
              </a:lnSpc>
              <a:buNone/>
            </a:pPr>
            <a:r>
              <a:rPr lang="en-US" sz="1000" b="1" strike="noStrike" spc="-1">
                <a:solidFill>
                  <a:srgbClr val="000000"/>
                </a:solidFill>
                <a:latin typeface="Arial"/>
                <a:ea typeface="DejaVu Sans"/>
              </a:rPr>
              <a:t>Large DNA Viruses</a:t>
            </a:r>
            <a:endParaRPr lang="en-US" sz="1000" b="0" strike="noStrike" spc="-1">
              <a:latin typeface="Arial"/>
            </a:endParaRPr>
          </a:p>
          <a:p>
            <a:pPr algn="ctr">
              <a:lnSpc>
                <a:spcPct val="100000"/>
              </a:lnSpc>
              <a:buNone/>
            </a:pPr>
            <a:endParaRPr lang="en-US" sz="1000" b="0" strike="noStrike" spc="-1">
              <a:latin typeface="Arial"/>
            </a:endParaRPr>
          </a:p>
          <a:p>
            <a:pPr algn="ctr">
              <a:lnSpc>
                <a:spcPct val="100000"/>
              </a:lnSpc>
              <a:buNone/>
            </a:pPr>
            <a:r>
              <a:rPr lang="en-US" sz="1000" b="0" strike="noStrike" spc="-1">
                <a:solidFill>
                  <a:srgbClr val="000000"/>
                </a:solidFill>
                <a:latin typeface="Arial"/>
                <a:ea typeface="DejaVu Sans"/>
              </a:rPr>
              <a:t>    </a:t>
            </a:r>
            <a:r>
              <a:rPr lang="en-US" sz="1000" b="1" strike="noStrike" spc="-1">
                <a:solidFill>
                  <a:srgbClr val="FF0000"/>
                </a:solidFill>
                <a:latin typeface="Arial"/>
                <a:ea typeface="DejaVu Sans"/>
              </a:rPr>
              <a:t>Files with no hits: 392 (70.38%); 165 files</a:t>
            </a:r>
            <a:endParaRPr lang="en-US" sz="1000" b="0" strike="noStrike" spc="-1">
              <a:latin typeface="Arial"/>
            </a:endParaRPr>
          </a:p>
          <a:p>
            <a:pPr algn="ctr">
              <a:lnSpc>
                <a:spcPct val="100000"/>
              </a:lnSpc>
              <a:buNone/>
            </a:pPr>
            <a:r>
              <a:rPr lang="en-US" sz="1000" b="0" strike="noStrike" spc="-1">
                <a:solidFill>
                  <a:srgbClr val="000000"/>
                </a:solidFill>
                <a:latin typeface="Arial"/>
                <a:ea typeface="DejaVu Sans"/>
              </a:rPr>
              <a:t>    Samples:</a:t>
            </a:r>
            <a:r>
              <a:rPr lang="en-US" sz="1000" b="0" strike="noStrike" spc="-1">
                <a:solidFill>
                  <a:srgbClr val="800080"/>
                </a:solidFill>
                <a:latin typeface="Arial"/>
                <a:ea typeface="DejaVu Sans"/>
              </a:rPr>
              <a:t> </a:t>
            </a:r>
            <a:r>
              <a:rPr lang="en-US" sz="1000" b="1" strike="noStrike" spc="-1">
                <a:solidFill>
                  <a:srgbClr val="800080"/>
                </a:solidFill>
                <a:latin typeface="Arial"/>
                <a:ea typeface="DejaVu Sans"/>
              </a:rPr>
              <a:t>142</a:t>
            </a:r>
            <a:r>
              <a:rPr lang="en-US" sz="1000" b="0" strike="noStrike" spc="-1">
                <a:solidFill>
                  <a:srgbClr val="000000"/>
                </a:solidFill>
                <a:latin typeface="Arial"/>
                <a:ea typeface="DejaVu Sans"/>
              </a:rPr>
              <a:t> </a:t>
            </a:r>
            <a:endParaRPr lang="en-US" sz="1000" b="0" strike="noStrike" spc="-1">
              <a:latin typeface="Arial"/>
            </a:endParaRPr>
          </a:p>
          <a:p>
            <a:pPr algn="ctr">
              <a:lnSpc>
                <a:spcPct val="100000"/>
              </a:lnSpc>
              <a:buNone/>
            </a:pPr>
            <a:endParaRPr lang="en-US" sz="1000" b="0" strike="noStrike" spc="-1">
              <a:latin typeface="Arial"/>
            </a:endParaRPr>
          </a:p>
          <a:p>
            <a:pPr algn="ctr">
              <a:lnSpc>
                <a:spcPct val="100000"/>
              </a:lnSpc>
              <a:buNone/>
            </a:pPr>
            <a:r>
              <a:rPr lang="en-US" sz="1000" b="1" strike="noStrike" spc="-1">
                <a:solidFill>
                  <a:srgbClr val="000000"/>
                </a:solidFill>
                <a:latin typeface="Arial"/>
                <a:ea typeface="DejaVu Sans"/>
              </a:rPr>
              <a:t>RNA Viruses</a:t>
            </a:r>
            <a:endParaRPr lang="en-US" sz="1000" b="0" strike="noStrike" spc="-1">
              <a:latin typeface="Arial"/>
            </a:endParaRPr>
          </a:p>
          <a:p>
            <a:pPr algn="ctr">
              <a:lnSpc>
                <a:spcPct val="100000"/>
              </a:lnSpc>
              <a:buNone/>
            </a:pPr>
            <a:endParaRPr lang="en-US" sz="1000" b="0" strike="noStrike" spc="-1">
              <a:latin typeface="Arial"/>
            </a:endParaRPr>
          </a:p>
          <a:p>
            <a:pPr algn="ctr">
              <a:lnSpc>
                <a:spcPct val="100000"/>
              </a:lnSpc>
              <a:buNone/>
            </a:pPr>
            <a:r>
              <a:rPr lang="en-US" sz="1000" b="0" strike="noStrike" spc="-1">
                <a:solidFill>
                  <a:srgbClr val="000000"/>
                </a:solidFill>
                <a:latin typeface="Arial"/>
                <a:ea typeface="DejaVu Sans"/>
              </a:rPr>
              <a:t>    </a:t>
            </a:r>
            <a:r>
              <a:rPr lang="en-US" sz="1000" b="1" strike="noStrike" spc="-1">
                <a:solidFill>
                  <a:srgbClr val="FF0000"/>
                </a:solidFill>
                <a:latin typeface="Arial"/>
                <a:ea typeface="DejaVu Sans"/>
              </a:rPr>
              <a:t>Files with no hits: 540 (96.95%); 17 files</a:t>
            </a:r>
            <a:endParaRPr lang="en-US" sz="1000" b="0" strike="noStrike" spc="-1">
              <a:latin typeface="Arial"/>
            </a:endParaRPr>
          </a:p>
          <a:p>
            <a:pPr algn="ctr">
              <a:lnSpc>
                <a:spcPct val="100000"/>
              </a:lnSpc>
              <a:buNone/>
            </a:pPr>
            <a:r>
              <a:rPr lang="en-US" sz="1000" b="0" strike="noStrike" spc="-1">
                <a:solidFill>
                  <a:srgbClr val="000000"/>
                </a:solidFill>
                <a:latin typeface="Arial"/>
                <a:ea typeface="DejaVu Sans"/>
              </a:rPr>
              <a:t>    Samples: 13</a:t>
            </a:r>
            <a:endParaRPr lang="en-US" sz="1000" b="0" strike="noStrike" spc="-1">
              <a:latin typeface="Arial"/>
            </a:endParaRPr>
          </a:p>
          <a:p>
            <a:pPr algn="ctr">
              <a:lnSpc>
                <a:spcPct val="100000"/>
              </a:lnSpc>
              <a:buNone/>
            </a:pPr>
            <a:endParaRPr lang="en-US" sz="1000" b="0" strike="noStrike" spc="-1">
              <a:latin typeface="Arial"/>
            </a:endParaRPr>
          </a:p>
          <a:p>
            <a:pPr algn="ctr">
              <a:lnSpc>
                <a:spcPct val="100000"/>
              </a:lnSpc>
              <a:buNone/>
            </a:pPr>
            <a:r>
              <a:rPr lang="en-US" sz="1000" b="1" strike="noStrike" spc="-1">
                <a:solidFill>
                  <a:srgbClr val="800080"/>
                </a:solidFill>
                <a:latin typeface="Arial"/>
                <a:ea typeface="DejaVu Sans"/>
              </a:rPr>
              <a:t>Total number of files without hits:</a:t>
            </a:r>
            <a:r>
              <a:rPr lang="en-US" sz="1000" b="0" strike="noStrike" spc="-1">
                <a:solidFill>
                  <a:srgbClr val="000000"/>
                </a:solidFill>
                <a:latin typeface="Arial"/>
                <a:ea typeface="DejaVu Sans"/>
              </a:rPr>
              <a:t> </a:t>
            </a:r>
            <a:r>
              <a:rPr lang="en-US" sz="1000" b="1" strike="noStrike" spc="-1">
                <a:solidFill>
                  <a:srgbClr val="800080"/>
                </a:solidFill>
                <a:latin typeface="Arial"/>
                <a:ea typeface="DejaVu Sans"/>
              </a:rPr>
              <a:t>337 (67.68%);180 files</a:t>
            </a:r>
            <a:endParaRPr lang="en-US" sz="1000" b="0" strike="noStrike" spc="-1">
              <a:latin typeface="Arial"/>
            </a:endParaRPr>
          </a:p>
          <a:p>
            <a:pPr>
              <a:lnSpc>
                <a:spcPct val="100000"/>
              </a:lnSpc>
              <a:buNone/>
            </a:pPr>
            <a:r>
              <a:rPr lang="en-US" sz="1000" b="1" strike="noStrike" spc="-1">
                <a:solidFill>
                  <a:srgbClr val="000000"/>
                </a:solidFill>
                <a:latin typeface="Arial"/>
                <a:ea typeface="DejaVu Sans"/>
              </a:rPr>
              <a:t>   </a:t>
            </a:r>
            <a:endParaRPr lang="en-US" sz="1000" b="0" strike="noStrike" spc="-1">
              <a:latin typeface="Arial"/>
            </a:endParaRPr>
          </a:p>
          <a:p>
            <a:pPr>
              <a:lnSpc>
                <a:spcPct val="100000"/>
              </a:lnSpc>
              <a:buNone/>
            </a:pPr>
            <a:r>
              <a:rPr lang="en-US" sz="1200" b="0" strike="noStrike" spc="-1">
                <a:solidFill>
                  <a:srgbClr val="000000"/>
                </a:solidFill>
                <a:latin typeface="Arial"/>
                <a:ea typeface="DejaVu Sans"/>
              </a:rPr>
              <a:t>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6"/>
          <p:cNvSpPr/>
          <p:nvPr/>
        </p:nvSpPr>
        <p:spPr>
          <a:xfrm>
            <a:off x="173160" y="57312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Results: Taubert</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DejaVu Sans"/>
              </a:rPr>
              <a:t> significant hits in</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DejaVu Sans"/>
              </a:rPr>
              <a:t> VirusHunter</a:t>
            </a:r>
            <a:endParaRPr lang="en-US" sz="1800" b="0" strike="noStrike" spc="-1">
              <a:latin typeface="Arial"/>
            </a:endParaRPr>
          </a:p>
        </p:txBody>
      </p:sp>
      <p:pic>
        <p:nvPicPr>
          <p:cNvPr id="174" name="Picture 173"/>
          <p:cNvPicPr/>
          <p:nvPr/>
        </p:nvPicPr>
        <p:blipFill>
          <a:blip r:embed="rId3"/>
          <a:stretch/>
        </p:blipFill>
        <p:spPr>
          <a:xfrm>
            <a:off x="2514600" y="228600"/>
            <a:ext cx="6446880" cy="4460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9"/>
          <p:cNvSpPr/>
          <p:nvPr/>
        </p:nvSpPr>
        <p:spPr>
          <a:xfrm>
            <a:off x="173160" y="57312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Results: Taubert</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DejaVu Sans"/>
              </a:rPr>
              <a:t> VirusGatherer</a:t>
            </a:r>
            <a:endParaRPr lang="en-US" sz="1800" b="0" strike="noStrike" spc="-1">
              <a:latin typeface="Arial"/>
            </a:endParaRPr>
          </a:p>
        </p:txBody>
      </p:sp>
      <p:pic>
        <p:nvPicPr>
          <p:cNvPr id="176" name="Picture 175"/>
          <p:cNvPicPr/>
          <p:nvPr/>
        </p:nvPicPr>
        <p:blipFill>
          <a:blip r:embed="rId3"/>
          <a:stretch/>
        </p:blipFill>
        <p:spPr>
          <a:xfrm>
            <a:off x="2514600" y="149400"/>
            <a:ext cx="6392880" cy="4423320"/>
          </a:xfrm>
          <a:prstGeom prst="rect">
            <a:avLst/>
          </a:prstGeom>
          <a:ln w="0">
            <a:noFill/>
          </a:ln>
        </p:spPr>
      </p:pic>
      <p:grpSp>
        <p:nvGrpSpPr>
          <p:cNvPr id="177" name="Group 176"/>
          <p:cNvGrpSpPr/>
          <p:nvPr/>
        </p:nvGrpSpPr>
        <p:grpSpPr>
          <a:xfrm>
            <a:off x="457200" y="1371600"/>
            <a:ext cx="1363680" cy="3192480"/>
            <a:chOff x="457200" y="1371600"/>
            <a:chExt cx="1363680" cy="3192480"/>
          </a:xfrm>
        </p:grpSpPr>
        <p:sp>
          <p:nvSpPr>
            <p:cNvPr id="178" name="Flowchart: Alternate Process 177"/>
            <p:cNvSpPr/>
            <p:nvPr/>
          </p:nvSpPr>
          <p:spPr>
            <a:xfrm>
              <a:off x="457200" y="1371600"/>
              <a:ext cx="1363680" cy="677880"/>
            </a:xfrm>
            <a:prstGeom prst="flowChartAlternateProcess">
              <a:avLst/>
            </a:prstGeom>
            <a:solidFill>
              <a:srgbClr val="00A933"/>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100" b="0" strike="noStrike" spc="-1">
                  <a:solidFill>
                    <a:srgbClr val="FFFFFF"/>
                  </a:solidFill>
                  <a:latin typeface="Arial"/>
                  <a:ea typeface="DejaVu Sans"/>
                </a:rPr>
                <a:t>Liver sequencing data: 557 FASTQ files</a:t>
              </a:r>
              <a:endParaRPr lang="en-US" sz="1100" b="0" strike="noStrike" spc="-1">
                <a:latin typeface="Arial"/>
              </a:endParaRPr>
            </a:p>
          </p:txBody>
        </p:sp>
        <p:sp>
          <p:nvSpPr>
            <p:cNvPr id="179" name="Rectangle 178"/>
            <p:cNvSpPr/>
            <p:nvPr/>
          </p:nvSpPr>
          <p:spPr>
            <a:xfrm>
              <a:off x="457200" y="2743200"/>
              <a:ext cx="1363680" cy="67788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600" b="0" strike="noStrike" spc="-1">
                  <a:solidFill>
                    <a:srgbClr val="FFFFFF"/>
                  </a:solidFill>
                  <a:latin typeface="Arial"/>
                  <a:ea typeface="DejaVu Sans"/>
                </a:rPr>
                <a:t>VirusHunter</a:t>
              </a:r>
              <a:endParaRPr lang="en-US" sz="1600" b="0" strike="noStrike" spc="-1">
                <a:latin typeface="Arial"/>
              </a:endParaRPr>
            </a:p>
          </p:txBody>
        </p:sp>
        <p:sp>
          <p:nvSpPr>
            <p:cNvPr id="180" name="Rectangle 179"/>
            <p:cNvSpPr/>
            <p:nvPr/>
          </p:nvSpPr>
          <p:spPr>
            <a:xfrm>
              <a:off x="457200" y="3886200"/>
              <a:ext cx="1363680" cy="677880"/>
            </a:xfrm>
            <a:prstGeom prst="rect">
              <a:avLst/>
            </a:prstGeom>
            <a:solidFill>
              <a:srgbClr val="55308D"/>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300" b="0" strike="noStrike" spc="-1">
                  <a:solidFill>
                    <a:srgbClr val="FFFFFF"/>
                  </a:solidFill>
                  <a:latin typeface="Arial"/>
                  <a:ea typeface="DejaVu Sans"/>
                </a:rPr>
                <a:t>VirusGatherer</a:t>
              </a:r>
              <a:endParaRPr lang="en-US" sz="1300" b="0" strike="noStrike" spc="-1">
                <a:latin typeface="Arial"/>
              </a:endParaRPr>
            </a:p>
          </p:txBody>
        </p:sp>
        <p:sp>
          <p:nvSpPr>
            <p:cNvPr id="181" name="Freeform 180"/>
            <p:cNvSpPr/>
            <p:nvPr/>
          </p:nvSpPr>
          <p:spPr>
            <a:xfrm>
              <a:off x="914400" y="2057400"/>
              <a:ext cx="449280" cy="677880"/>
            </a:xfrm>
            <a:custGeom>
              <a:avLst/>
              <a:gdLst/>
              <a:ahLst/>
              <a:cxn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scrgbClr r="0" g="0" b="0"/>
            </a:lnRef>
            <a:fillRef idx="0">
              <a:scrgbClr r="0" g="0" b="0"/>
            </a:fillRef>
            <a:effectRef idx="0">
              <a:scrgbClr r="0" g="0" b="0"/>
            </a:effectRef>
            <a:fontRef idx="minor"/>
          </p:style>
        </p:sp>
        <p:sp>
          <p:nvSpPr>
            <p:cNvPr id="182" name="Freeform 181"/>
            <p:cNvSpPr/>
            <p:nvPr/>
          </p:nvSpPr>
          <p:spPr>
            <a:xfrm>
              <a:off x="914400" y="3429000"/>
              <a:ext cx="449280" cy="449280"/>
            </a:xfrm>
            <a:custGeom>
              <a:avLst/>
              <a:gdLst/>
              <a:ahLst/>
              <a:cxn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scrgbClr r="0" g="0" b="0"/>
            </a:lnRef>
            <a:fillRef idx="0">
              <a:scrgbClr r="0" g="0" b="0"/>
            </a:fillRef>
            <a:effectRef idx="0">
              <a:scrgbClr r="0" g="0" b="0"/>
            </a:effectRef>
            <a:fontRef idx="minor"/>
          </p:style>
        </p:sp>
      </p:grpSp>
      <p:grpSp>
        <p:nvGrpSpPr>
          <p:cNvPr id="183" name="Group 182"/>
          <p:cNvGrpSpPr/>
          <p:nvPr/>
        </p:nvGrpSpPr>
        <p:grpSpPr>
          <a:xfrm>
            <a:off x="4992480" y="0"/>
            <a:ext cx="4113360" cy="4799160"/>
            <a:chOff x="4992480" y="0"/>
            <a:chExt cx="4113360" cy="4799160"/>
          </a:xfrm>
        </p:grpSpPr>
        <p:sp>
          <p:nvSpPr>
            <p:cNvPr id="184" name="Rectangle 183"/>
            <p:cNvSpPr/>
            <p:nvPr/>
          </p:nvSpPr>
          <p:spPr>
            <a:xfrm>
              <a:off x="4992480" y="0"/>
              <a:ext cx="4113360" cy="479916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sp>
        <p:pic>
          <p:nvPicPr>
            <p:cNvPr id="185" name="Picture 184"/>
            <p:cNvPicPr/>
            <p:nvPr/>
          </p:nvPicPr>
          <p:blipFill>
            <a:blip r:embed="rId4"/>
            <a:stretch/>
          </p:blipFill>
          <p:spPr>
            <a:xfrm>
              <a:off x="5257800" y="1269000"/>
              <a:ext cx="3751200" cy="261576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xit" fill="hold" nodeType="clickEffect">
                                  <p:stCondLst>
                                    <p:cond delay="0"/>
                                  </p:stCondLst>
                                  <p:childTnLst>
                                    <p:set>
                                      <p:cBhvr>
                                        <p:cTn id="6" dur="1" fill="hold">
                                          <p:stCondLst>
                                            <p:cond delay="0"/>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5"/>
          <p:cNvSpPr/>
          <p:nvPr/>
        </p:nvSpPr>
        <p:spPr>
          <a:xfrm>
            <a:off x="173160" y="57348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Results: Taubert</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DejaVu Sans"/>
              </a:rPr>
              <a:t> Summary</a:t>
            </a:r>
            <a:endParaRPr lang="en-US" sz="1800" b="0" strike="noStrike" spc="-1">
              <a:latin typeface="Arial"/>
            </a:endParaRPr>
          </a:p>
        </p:txBody>
      </p:sp>
      <p:sp>
        <p:nvSpPr>
          <p:cNvPr id="187" name="Rectangle 186"/>
          <p:cNvSpPr/>
          <p:nvPr/>
        </p:nvSpPr>
        <p:spPr>
          <a:xfrm>
            <a:off x="457200" y="1215360"/>
            <a:ext cx="7760880" cy="448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0000"/>
              </a:buClr>
              <a:buSzPct val="45000"/>
              <a:buFont typeface="Wingdings" charset="2"/>
              <a:buChar char=""/>
            </a:pPr>
            <a:r>
              <a:rPr lang="en-US" sz="1600" b="1" strike="noStrike" spc="-1" dirty="0">
                <a:solidFill>
                  <a:srgbClr val="000000"/>
                </a:solidFill>
                <a:latin typeface="Arial"/>
                <a:ea typeface="DejaVu Sans"/>
              </a:rPr>
              <a:t>Analysis summary</a:t>
            </a:r>
            <a:r>
              <a:rPr lang="en-US" sz="1600" b="0" strike="noStrike" spc="-1" dirty="0">
                <a:solidFill>
                  <a:srgbClr val="000000"/>
                </a:solidFill>
                <a:latin typeface="Arial"/>
                <a:ea typeface="DejaVu Sans"/>
              </a:rPr>
              <a:t>: Completed analysis of </a:t>
            </a:r>
            <a:r>
              <a:rPr lang="en-US" sz="1600" b="0" strike="noStrike" spc="-1" dirty="0" err="1">
                <a:solidFill>
                  <a:srgbClr val="000000"/>
                </a:solidFill>
                <a:latin typeface="Arial"/>
                <a:ea typeface="DejaVu Sans"/>
              </a:rPr>
              <a:t>Taubert</a:t>
            </a:r>
            <a:r>
              <a:rPr lang="en-US" sz="1600" b="0" strike="noStrike" spc="-1" dirty="0">
                <a:solidFill>
                  <a:srgbClr val="000000"/>
                </a:solidFill>
                <a:latin typeface="Arial"/>
                <a:ea typeface="DejaVu Sans"/>
              </a:rPr>
              <a:t> data for small DNA, large DNA, and RNA viruses.</a:t>
            </a:r>
            <a:endParaRPr lang="en-US" sz="1600" b="0" strike="noStrike" spc="-1" dirty="0">
              <a:latin typeface="Arial"/>
            </a:endParaRPr>
          </a:p>
          <a:p>
            <a:pPr>
              <a:lnSpc>
                <a:spcPct val="100000"/>
              </a:lnSpc>
              <a:buNone/>
            </a:pPr>
            <a:endParaRPr lang="en-US" sz="1600" b="0" strike="noStrike" spc="-1" dirty="0">
              <a:latin typeface="Arial"/>
            </a:endParaRPr>
          </a:p>
          <a:p>
            <a:pPr marL="216000" indent="-216000">
              <a:lnSpc>
                <a:spcPct val="100000"/>
              </a:lnSpc>
              <a:buClr>
                <a:srgbClr val="000000"/>
              </a:buClr>
              <a:buSzPct val="45000"/>
              <a:buFont typeface="Wingdings" charset="2"/>
              <a:buChar char=""/>
            </a:pPr>
            <a:r>
              <a:rPr lang="en-US" sz="1600" b="1" strike="noStrike" spc="-1" dirty="0">
                <a:solidFill>
                  <a:srgbClr val="000000"/>
                </a:solidFill>
                <a:latin typeface="Arial"/>
                <a:ea typeface="DejaVu Sans"/>
              </a:rPr>
              <a:t>Data overview</a:t>
            </a:r>
            <a:r>
              <a:rPr lang="en-US" sz="1600" b="0" strike="noStrike" spc="-1" dirty="0">
                <a:solidFill>
                  <a:srgbClr val="000000"/>
                </a:solidFill>
                <a:latin typeface="Arial"/>
                <a:ea typeface="DejaVu Sans"/>
              </a:rPr>
              <a:t>: Out of </a:t>
            </a:r>
            <a:r>
              <a:rPr lang="en-US" sz="1600" spc="-1" dirty="0" smtClean="0">
                <a:solidFill>
                  <a:srgbClr val="000000"/>
                </a:solidFill>
                <a:latin typeface="Arial"/>
                <a:ea typeface="DejaVu Sans"/>
              </a:rPr>
              <a:t>323 samples</a:t>
            </a:r>
            <a:r>
              <a:rPr lang="en-US" sz="1600" b="0" strike="noStrike" spc="-1" dirty="0" smtClean="0">
                <a:solidFill>
                  <a:srgbClr val="000000"/>
                </a:solidFill>
                <a:latin typeface="Arial"/>
                <a:ea typeface="DejaVu Sans"/>
              </a:rPr>
              <a:t>, </a:t>
            </a:r>
            <a:r>
              <a:rPr lang="en-US" sz="1600" b="0" strike="noStrike" spc="-1" dirty="0">
                <a:solidFill>
                  <a:srgbClr val="000000"/>
                </a:solidFill>
                <a:latin typeface="Arial"/>
                <a:ea typeface="DejaVu Sans"/>
              </a:rPr>
              <a:t>only a </a:t>
            </a:r>
            <a:r>
              <a:rPr lang="en-US" sz="1600" spc="-1" dirty="0" smtClean="0">
                <a:solidFill>
                  <a:srgbClr val="000000"/>
                </a:solidFill>
                <a:latin typeface="Arial"/>
                <a:ea typeface="DejaVu Sans"/>
              </a:rPr>
              <a:t>small portion</a:t>
            </a:r>
            <a:r>
              <a:rPr lang="en-US" sz="1600" b="0" strike="noStrike" spc="-1" dirty="0" smtClean="0">
                <a:solidFill>
                  <a:srgbClr val="000000"/>
                </a:solidFill>
                <a:latin typeface="Arial"/>
                <a:ea typeface="DejaVu Sans"/>
              </a:rPr>
              <a:t> </a:t>
            </a:r>
            <a:r>
              <a:rPr lang="en-US" sz="1600" b="0" strike="noStrike" spc="-1" dirty="0">
                <a:solidFill>
                  <a:srgbClr val="000000"/>
                </a:solidFill>
                <a:latin typeface="Arial"/>
                <a:ea typeface="DejaVu Sans"/>
              </a:rPr>
              <a:t>returned assembled </a:t>
            </a:r>
            <a:r>
              <a:rPr lang="en-US" sz="1600" b="0" strike="noStrike" spc="-1" dirty="0" err="1">
                <a:solidFill>
                  <a:srgbClr val="000000"/>
                </a:solidFill>
                <a:latin typeface="Arial"/>
                <a:ea typeface="DejaVu Sans"/>
              </a:rPr>
              <a:t>contigs</a:t>
            </a:r>
            <a:r>
              <a:rPr lang="en-US" sz="1600" b="0" strike="noStrike" spc="-1" dirty="0">
                <a:solidFill>
                  <a:srgbClr val="000000"/>
                </a:solidFill>
                <a:latin typeface="Arial"/>
                <a:ea typeface="DejaVu Sans"/>
              </a:rPr>
              <a:t>.</a:t>
            </a:r>
            <a:endParaRPr lang="en-US" sz="1600" b="0" strike="noStrike" spc="-1" dirty="0">
              <a:latin typeface="Arial"/>
            </a:endParaRPr>
          </a:p>
          <a:p>
            <a:pPr>
              <a:lnSpc>
                <a:spcPct val="100000"/>
              </a:lnSpc>
              <a:buNone/>
            </a:pPr>
            <a:endParaRPr lang="en-US" sz="1600" b="0" strike="noStrike" spc="-1" dirty="0">
              <a:latin typeface="Arial"/>
            </a:endParaRPr>
          </a:p>
          <a:p>
            <a:pPr marL="216000" indent="-216000">
              <a:lnSpc>
                <a:spcPct val="100000"/>
              </a:lnSpc>
              <a:buClr>
                <a:srgbClr val="000000"/>
              </a:buClr>
              <a:buSzPct val="45000"/>
              <a:buFont typeface="Wingdings" charset="2"/>
              <a:buChar char=""/>
            </a:pPr>
            <a:r>
              <a:rPr lang="en-US" sz="1600" b="1" strike="noStrike" spc="-1" dirty="0">
                <a:solidFill>
                  <a:srgbClr val="000000"/>
                </a:solidFill>
                <a:latin typeface="Arial"/>
                <a:ea typeface="DejaVu Sans"/>
              </a:rPr>
              <a:t>Significance threshold</a:t>
            </a:r>
            <a:r>
              <a:rPr lang="en-US" sz="1600" b="0" strike="noStrike" spc="-1" dirty="0">
                <a:solidFill>
                  <a:srgbClr val="000000"/>
                </a:solidFill>
                <a:latin typeface="Arial"/>
                <a:ea typeface="DejaVu Sans"/>
              </a:rPr>
              <a:t>: Significant results were close to the E-value cutoff of 1e-5.</a:t>
            </a:r>
            <a:endParaRPr lang="en-US" sz="1600" b="0" strike="noStrike" spc="-1" dirty="0">
              <a:latin typeface="Arial"/>
            </a:endParaRPr>
          </a:p>
          <a:p>
            <a:pPr>
              <a:lnSpc>
                <a:spcPct val="100000"/>
              </a:lnSpc>
              <a:buNone/>
            </a:pPr>
            <a:endParaRPr lang="en-US" sz="1600" b="0" strike="noStrike" spc="-1" dirty="0">
              <a:latin typeface="Arial"/>
            </a:endParaRPr>
          </a:p>
          <a:p>
            <a:pPr marL="216000" indent="-216000">
              <a:lnSpc>
                <a:spcPct val="100000"/>
              </a:lnSpc>
              <a:buClr>
                <a:srgbClr val="000000"/>
              </a:buClr>
              <a:buSzPct val="45000"/>
              <a:buFont typeface="Wingdings" charset="2"/>
              <a:buChar char=""/>
            </a:pPr>
            <a:r>
              <a:rPr lang="en-US" sz="1600" b="1" strike="noStrike" spc="-1" dirty="0" err="1">
                <a:solidFill>
                  <a:srgbClr val="000000"/>
                </a:solidFill>
                <a:latin typeface="Arial"/>
                <a:ea typeface="DejaVu Sans"/>
              </a:rPr>
              <a:t>Contig</a:t>
            </a:r>
            <a:r>
              <a:rPr lang="en-US" sz="1600" b="1" strike="noStrike" spc="-1" dirty="0">
                <a:solidFill>
                  <a:srgbClr val="000000"/>
                </a:solidFill>
                <a:latin typeface="Arial"/>
                <a:ea typeface="DejaVu Sans"/>
              </a:rPr>
              <a:t> lengths</a:t>
            </a:r>
            <a:r>
              <a:rPr lang="en-US" sz="1600" b="0" strike="noStrike" spc="-1" dirty="0">
                <a:solidFill>
                  <a:srgbClr val="000000"/>
                </a:solidFill>
                <a:latin typeface="Arial"/>
                <a:ea typeface="DejaVu Sans"/>
              </a:rPr>
              <a:t>: Identified </a:t>
            </a:r>
            <a:r>
              <a:rPr lang="en-US" sz="1600" b="0" strike="noStrike" spc="-1" dirty="0" err="1">
                <a:solidFill>
                  <a:srgbClr val="000000"/>
                </a:solidFill>
                <a:latin typeface="Arial"/>
                <a:ea typeface="DejaVu Sans"/>
              </a:rPr>
              <a:t>contigs</a:t>
            </a:r>
            <a:r>
              <a:rPr lang="en-US" sz="1600" b="0" strike="noStrike" spc="-1" dirty="0">
                <a:solidFill>
                  <a:srgbClr val="000000"/>
                </a:solidFill>
                <a:latin typeface="Arial"/>
                <a:ea typeface="DejaVu Sans"/>
              </a:rPr>
              <a:t> were all below 300 nt.</a:t>
            </a:r>
            <a:endParaRPr lang="en-US" sz="1600" b="0" strike="noStrike" spc="-1" dirty="0">
              <a:latin typeface="Arial"/>
            </a:endParaRPr>
          </a:p>
          <a:p>
            <a:pPr>
              <a:lnSpc>
                <a:spcPct val="100000"/>
              </a:lnSpc>
              <a:buNone/>
            </a:pPr>
            <a:endParaRPr lang="en-US" sz="1600" b="0" strike="noStrike" spc="-1" dirty="0">
              <a:latin typeface="Arial"/>
            </a:endParaRPr>
          </a:p>
          <a:p>
            <a:pPr marL="216000" indent="-216000">
              <a:lnSpc>
                <a:spcPct val="100000"/>
              </a:lnSpc>
              <a:buClr>
                <a:srgbClr val="000000"/>
              </a:buClr>
              <a:buSzPct val="45000"/>
              <a:buFont typeface="Wingdings" charset="2"/>
              <a:buChar char=""/>
            </a:pPr>
            <a:r>
              <a:rPr lang="en-US" sz="1600" b="1" strike="noStrike" spc="-1" dirty="0">
                <a:solidFill>
                  <a:srgbClr val="000000"/>
                </a:solidFill>
                <a:latin typeface="Arial"/>
                <a:ea typeface="DejaVu Sans"/>
              </a:rPr>
              <a:t>No conclusive evidence</a:t>
            </a:r>
            <a:r>
              <a:rPr lang="en-US" sz="1600" b="0" strike="noStrike" spc="-1" dirty="0">
                <a:solidFill>
                  <a:srgbClr val="000000"/>
                </a:solidFill>
                <a:latin typeface="Arial"/>
                <a:ea typeface="DejaVu Sans"/>
              </a:rPr>
              <a:t> links viral infections to liver rejection.</a:t>
            </a:r>
            <a:endParaRPr lang="en-US" sz="1600" b="0" strike="noStrike" spc="-1" dirty="0">
              <a:latin typeface="Arial"/>
            </a:endParaRPr>
          </a:p>
          <a:p>
            <a:pPr>
              <a:lnSpc>
                <a:spcPct val="100000"/>
              </a:lnSpc>
              <a:buNone/>
            </a:pPr>
            <a:endParaRPr lang="en-US" sz="1600" b="0" strike="noStrike" spc="-1" dirty="0">
              <a:latin typeface="Arial"/>
            </a:endParaRPr>
          </a:p>
          <a:p>
            <a:pPr>
              <a:lnSpc>
                <a:spcPct val="100000"/>
              </a:lnSpc>
              <a:buNone/>
            </a:pPr>
            <a:endParaRPr lang="en-US" sz="1600" b="0" strike="noStrike" spc="-1" dirty="0">
              <a:latin typeface="Arial"/>
            </a:endParaRPr>
          </a:p>
          <a:p>
            <a:pPr>
              <a:lnSpc>
                <a:spcPct val="100000"/>
              </a:lnSpc>
              <a:buNone/>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790920" y="1843920"/>
            <a:ext cx="7543080" cy="608400"/>
          </a:xfrm>
          <a:prstGeom prst="rect">
            <a:avLst/>
          </a:prstGeom>
          <a:noFill/>
          <a:ln w="0">
            <a:noFill/>
          </a:ln>
        </p:spPr>
        <p:txBody>
          <a:bodyPr lIns="0" tIns="0" rIns="0" bIns="0" numCol="1" spcCol="0" anchor="ctr">
            <a:noAutofit/>
          </a:bodyPr>
          <a:lstStyle/>
          <a:p>
            <a:pPr algn="ctr">
              <a:lnSpc>
                <a:spcPct val="100000"/>
              </a:lnSpc>
              <a:buNone/>
              <a:tabLst>
                <a:tab pos="0" algn="l"/>
              </a:tabLst>
            </a:pPr>
            <a:r>
              <a:rPr lang="en-US" sz="4400" b="0" strike="noStrike" spc="-1">
                <a:solidFill>
                  <a:srgbClr val="000000"/>
                </a:solidFill>
                <a:latin typeface="Arial"/>
                <a:ea typeface="DejaVu Sans"/>
              </a:rPr>
              <a:t>Mammalian data</a:t>
            </a:r>
            <a:endParaRPr lang="en-US" sz="4400" b="0" strike="noStrike" spc="-1">
              <a:latin typeface="Arial"/>
            </a:endParaRPr>
          </a:p>
        </p:txBody>
      </p:sp>
      <p:sp>
        <p:nvSpPr>
          <p:cNvPr id="189" name="Rechteck 61"/>
          <p:cNvSpPr/>
          <p:nvPr/>
        </p:nvSpPr>
        <p:spPr>
          <a:xfrm>
            <a:off x="1600200" y="3200400"/>
            <a:ext cx="6386040" cy="89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0000"/>
              </a:buClr>
              <a:buSzPct val="45000"/>
              <a:buFont typeface="Wingdings" charset="2"/>
              <a:buChar char=""/>
            </a:pPr>
            <a:r>
              <a:rPr lang="en-US" sz="1600" b="1" i="1" strike="noStrike" spc="-1">
                <a:solidFill>
                  <a:srgbClr val="2A6099"/>
                </a:solidFill>
                <a:latin typeface="Arial"/>
                <a:ea typeface="DejaVu Sans"/>
              </a:rPr>
              <a:t>SRA IDs re-examined from existing hittable.</a:t>
            </a:r>
            <a:endParaRPr lang="en-US" sz="1600" b="0" strike="noStrike" spc="-1">
              <a:latin typeface="Arial"/>
            </a:endParaRPr>
          </a:p>
          <a:p>
            <a:pPr marL="216000" indent="-216000">
              <a:lnSpc>
                <a:spcPct val="100000"/>
              </a:lnSpc>
              <a:buClr>
                <a:srgbClr val="000000"/>
              </a:buClr>
              <a:buSzPct val="45000"/>
              <a:buFont typeface="Wingdings" charset="2"/>
              <a:buChar char=""/>
            </a:pPr>
            <a:r>
              <a:rPr lang="en-US" sz="1600" b="1" i="1" strike="noStrike" spc="-1">
                <a:solidFill>
                  <a:srgbClr val="2A6099"/>
                </a:solidFill>
                <a:latin typeface="Arial"/>
                <a:ea typeface="DejaVu Sans"/>
              </a:rPr>
              <a:t>RNA viruses only.</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6"/>
          <p:cNvSpPr/>
          <p:nvPr/>
        </p:nvSpPr>
        <p:spPr>
          <a:xfrm>
            <a:off x="686160" y="57312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VirusHunter - Screening for RNA viruses in mammalian SRA data</a:t>
            </a:r>
            <a:endParaRPr lang="en-US" sz="1800" b="0" strike="noStrike" spc="-1">
              <a:latin typeface="Arial"/>
            </a:endParaRPr>
          </a:p>
        </p:txBody>
      </p:sp>
      <p:sp>
        <p:nvSpPr>
          <p:cNvPr id="191" name="Textfeld 6"/>
          <p:cNvSpPr/>
          <p:nvPr/>
        </p:nvSpPr>
        <p:spPr>
          <a:xfrm>
            <a:off x="686160" y="1241640"/>
            <a:ext cx="3367800" cy="270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Existing Hittable:</a:t>
            </a:r>
            <a:endParaRPr lang="en-US" sz="1800" b="0" strike="noStrike" spc="-1">
              <a:latin typeface="Arial"/>
            </a:endParaRPr>
          </a:p>
          <a:p>
            <a:pPr marL="285840" indent="-285840">
              <a:lnSpc>
                <a:spcPct val="100000"/>
              </a:lnSpc>
              <a:buClr>
                <a:srgbClr val="000000"/>
              </a:buClr>
              <a:buFont typeface="Arial"/>
              <a:buChar char="•"/>
            </a:pPr>
            <a:r>
              <a:rPr lang="de-DE" sz="1600" b="0" strike="noStrike" spc="-1">
                <a:solidFill>
                  <a:srgbClr val="000000"/>
                </a:solidFill>
                <a:latin typeface="Arial"/>
                <a:ea typeface="DejaVu Sans"/>
              </a:rPr>
              <a:t>34.337 unique SRA Ids</a:t>
            </a:r>
            <a:endParaRPr lang="en-US" sz="1600" b="0" strike="noStrike" spc="-1">
              <a:latin typeface="Arial"/>
            </a:endParaRPr>
          </a:p>
          <a:p>
            <a:pPr>
              <a:lnSpc>
                <a:spcPct val="100000"/>
              </a:lnSpc>
              <a:buNone/>
            </a:pPr>
            <a:endParaRPr lang="en-US" sz="1800" b="0" strike="noStrike" spc="-1">
              <a:latin typeface="Arial"/>
            </a:endParaRPr>
          </a:p>
          <a:p>
            <a:pPr>
              <a:lnSpc>
                <a:spcPct val="100000"/>
              </a:lnSpc>
              <a:buNone/>
            </a:pPr>
            <a:r>
              <a:rPr lang="de-DE" sz="1800" b="1" strike="noStrike" spc="-1">
                <a:solidFill>
                  <a:srgbClr val="000000"/>
                </a:solidFill>
                <a:latin typeface="Arial"/>
                <a:ea typeface="DejaVu Sans"/>
              </a:rPr>
              <a:t>Filtered based on:</a:t>
            </a:r>
            <a:endParaRPr lang="en-US" sz="1800" b="0" strike="noStrike" spc="-1">
              <a:latin typeface="Arial"/>
            </a:endParaRPr>
          </a:p>
          <a:p>
            <a:pPr marL="343080" indent="-343080">
              <a:lnSpc>
                <a:spcPct val="100000"/>
              </a:lnSpc>
              <a:buClr>
                <a:srgbClr val="000000"/>
              </a:buClr>
              <a:buFont typeface="Arial"/>
              <a:buAutoNum type="alphaLcPeriod"/>
            </a:pPr>
            <a:r>
              <a:rPr lang="pt-BR" sz="1600" b="0" strike="noStrike" spc="-1">
                <a:solidFill>
                  <a:srgbClr val="000000"/>
                </a:solidFill>
                <a:latin typeface="Arial"/>
                <a:ea typeface="DejaVu Sans"/>
              </a:rPr>
              <a:t>'num_hits' &gt; 4</a:t>
            </a:r>
            <a:endParaRPr lang="en-US" sz="1600" b="0" strike="noStrike" spc="-1">
              <a:latin typeface="Arial"/>
            </a:endParaRPr>
          </a:p>
          <a:p>
            <a:pPr marL="343080" indent="-343080">
              <a:lnSpc>
                <a:spcPct val="100000"/>
              </a:lnSpc>
              <a:buClr>
                <a:srgbClr val="000000"/>
              </a:buClr>
              <a:buFont typeface="Arial"/>
              <a:buAutoNum type="alphaLcPeriod"/>
            </a:pPr>
            <a:r>
              <a:rPr lang="pt-BR" sz="1600" b="0" strike="noStrike" spc="-1">
                <a:solidFill>
                  <a:srgbClr val="000000"/>
                </a:solidFill>
                <a:latin typeface="Arial"/>
                <a:ea typeface="DejaVu Sans"/>
              </a:rPr>
              <a:t>'ViralRefSeq_E' &lt; 1e-5</a:t>
            </a:r>
            <a:endParaRPr lang="en-US" sz="1600" b="0" strike="noStrike" spc="-1">
              <a:latin typeface="Arial"/>
            </a:endParaRPr>
          </a:p>
          <a:p>
            <a:pPr marL="343080" indent="-343080">
              <a:lnSpc>
                <a:spcPct val="100000"/>
              </a:lnSpc>
              <a:buClr>
                <a:srgbClr val="000000"/>
              </a:buClr>
              <a:buFont typeface="Arial"/>
              <a:buAutoNum type="alphaLcPeriod"/>
            </a:pPr>
            <a:r>
              <a:rPr lang="pt-BR" sz="1600" b="0" strike="noStrike" spc="-1">
                <a:solidFill>
                  <a:srgbClr val="000000"/>
                </a:solidFill>
                <a:latin typeface="Arial"/>
                <a:ea typeface="DejaVu Sans"/>
              </a:rPr>
              <a:t>'ViralRefSeq_ident' &lt; 90</a:t>
            </a:r>
            <a:r>
              <a:rPr sz="1800"/>
              <a:t/>
            </a:r>
            <a:br>
              <a:rPr sz="1800"/>
            </a:br>
            <a:r>
              <a:rPr lang="pt-BR" sz="1800" b="0" strike="noStrike" spc="-1">
                <a:solidFill>
                  <a:srgbClr val="000000"/>
                </a:solidFill>
                <a:latin typeface="Arial"/>
                <a:ea typeface="DejaVu Sans"/>
              </a:rPr>
              <a:t> </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sp>
        <p:nvSpPr>
          <p:cNvPr id="192" name="Textfeld 8"/>
          <p:cNvSpPr/>
          <p:nvPr/>
        </p:nvSpPr>
        <p:spPr>
          <a:xfrm>
            <a:off x="5174280" y="1115280"/>
            <a:ext cx="3570480" cy="292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Selected groups:</a:t>
            </a:r>
            <a:endParaRPr lang="en-US" sz="1800" b="0" strike="noStrike" spc="-1">
              <a:latin typeface="Arial"/>
            </a:endParaRPr>
          </a:p>
          <a:p>
            <a:pPr marL="343080" indent="-343080">
              <a:lnSpc>
                <a:spcPct val="100000"/>
              </a:lnSpc>
              <a:buClr>
                <a:srgbClr val="000000"/>
              </a:buClr>
              <a:buFont typeface="Arial"/>
              <a:buAutoNum type="arabicPeriod"/>
            </a:pPr>
            <a:r>
              <a:rPr lang="de-DE" sz="1600" b="0" strike="noStrike" spc="-1">
                <a:solidFill>
                  <a:srgbClr val="000000"/>
                </a:solidFill>
                <a:latin typeface="Arial"/>
                <a:ea typeface="DejaVu Sans"/>
              </a:rPr>
              <a:t>Flavi (RdRp)</a:t>
            </a:r>
            <a:endParaRPr lang="en-US" sz="1600" b="0" strike="noStrike" spc="-1">
              <a:latin typeface="Arial"/>
            </a:endParaRPr>
          </a:p>
          <a:p>
            <a:pPr marL="343080" indent="-343080">
              <a:lnSpc>
                <a:spcPct val="100000"/>
              </a:lnSpc>
              <a:buClr>
                <a:srgbClr val="000000"/>
              </a:buClr>
              <a:buFont typeface="Arial"/>
              <a:buAutoNum type="arabicPeriod"/>
            </a:pPr>
            <a:r>
              <a:rPr lang="de-DE" sz="1600" b="0" strike="noStrike" spc="-1">
                <a:solidFill>
                  <a:srgbClr val="000000"/>
                </a:solidFill>
                <a:latin typeface="Arial"/>
                <a:ea typeface="DejaVu Sans"/>
              </a:rPr>
              <a:t>Hepe-Virga (RdRp)</a:t>
            </a:r>
            <a:endParaRPr lang="en-US" sz="1600" b="0" strike="noStrike" spc="-1">
              <a:latin typeface="Arial"/>
            </a:endParaRPr>
          </a:p>
          <a:p>
            <a:pPr marL="343080" indent="-343080">
              <a:lnSpc>
                <a:spcPct val="100000"/>
              </a:lnSpc>
              <a:buClr>
                <a:srgbClr val="000000"/>
              </a:buClr>
              <a:buFont typeface="Arial"/>
              <a:buAutoNum type="arabicPeriod"/>
            </a:pPr>
            <a:r>
              <a:rPr lang="de-DE" sz="1600" b="0" strike="noStrike" spc="-1">
                <a:solidFill>
                  <a:srgbClr val="000000"/>
                </a:solidFill>
                <a:latin typeface="Arial"/>
                <a:ea typeface="DejaVu Sans"/>
              </a:rPr>
              <a:t>Nido (RdRp,NiRAN)</a:t>
            </a:r>
            <a:endParaRPr lang="en-US" sz="1600" b="0" strike="noStrike" spc="-1">
              <a:latin typeface="Arial"/>
            </a:endParaRPr>
          </a:p>
          <a:p>
            <a:pPr marL="343080" indent="-343080">
              <a:lnSpc>
                <a:spcPct val="100000"/>
              </a:lnSpc>
              <a:buClr>
                <a:srgbClr val="000000"/>
              </a:buClr>
              <a:buFont typeface="Arial"/>
              <a:buAutoNum type="arabicPeriod"/>
            </a:pPr>
            <a:r>
              <a:rPr lang="de-DE" sz="1600" b="0" strike="noStrike" spc="-1">
                <a:solidFill>
                  <a:srgbClr val="000000"/>
                </a:solidFill>
                <a:latin typeface="Arial"/>
                <a:ea typeface="DejaVu Sans"/>
              </a:rPr>
              <a:t>Negative: Bunya-Arena (RdRp) </a:t>
            </a:r>
            <a:endParaRPr lang="en-US" sz="1600" b="0" strike="noStrike" spc="-1">
              <a:latin typeface="Arial"/>
            </a:endParaRPr>
          </a:p>
          <a:p>
            <a:pPr marL="343080" indent="-343080">
              <a:lnSpc>
                <a:spcPct val="100000"/>
              </a:lnSpc>
              <a:buClr>
                <a:srgbClr val="000000"/>
              </a:buClr>
              <a:buFont typeface="Arial"/>
              <a:buAutoNum type="arabicPeriod"/>
            </a:pPr>
            <a:r>
              <a:rPr lang="de-DE" sz="1600" b="0" strike="noStrike" spc="-1">
                <a:solidFill>
                  <a:srgbClr val="000000"/>
                </a:solidFill>
                <a:latin typeface="Arial"/>
                <a:ea typeface="DejaVu Sans"/>
              </a:rPr>
              <a:t>Negative: Mono-Chu (RdRp)</a:t>
            </a:r>
            <a:endParaRPr lang="en-US" sz="1600" b="0" strike="noStrike" spc="-1">
              <a:latin typeface="Arial"/>
            </a:endParaRPr>
          </a:p>
          <a:p>
            <a:pPr marL="343080" indent="-343080">
              <a:lnSpc>
                <a:spcPct val="100000"/>
              </a:lnSpc>
              <a:buClr>
                <a:srgbClr val="000000"/>
              </a:buClr>
              <a:buFont typeface="Arial"/>
              <a:buAutoNum type="arabicPeriod"/>
            </a:pPr>
            <a:r>
              <a:rPr lang="de-DE" sz="1600" b="0" strike="noStrike" spc="-1">
                <a:solidFill>
                  <a:srgbClr val="000000"/>
                </a:solidFill>
                <a:latin typeface="Arial"/>
                <a:ea typeface="DejaVu Sans"/>
              </a:rPr>
              <a:t>Negative: Orthomyxo (RdRp)</a:t>
            </a:r>
            <a:r>
              <a:rPr sz="1800"/>
              <a:t/>
            </a:r>
            <a:br>
              <a:rPr sz="1800"/>
            </a:br>
            <a:r>
              <a:rPr lang="de-DE" sz="1800" b="0" strike="noStrike" spc="-1">
                <a:solidFill>
                  <a:srgbClr val="000000"/>
                </a:solidFill>
                <a:latin typeface="Arial"/>
                <a:ea typeface="DejaVu Sans"/>
              </a:rPr>
              <a:t> </a:t>
            </a:r>
            <a:endParaRPr lang="en-US" sz="1800" b="0" strike="noStrike" spc="-1">
              <a:latin typeface="Arial"/>
            </a:endParaRPr>
          </a:p>
          <a:p>
            <a:pPr>
              <a:lnSpc>
                <a:spcPct val="100000"/>
              </a:lnSpc>
              <a:buNone/>
            </a:pPr>
            <a:r>
              <a:rPr sz="1800"/>
              <a:t/>
            </a:r>
            <a:br>
              <a:rPr sz="1800"/>
            </a:br>
            <a:endParaRPr lang="en-US" sz="1800" b="0" strike="noStrike" spc="-1">
              <a:latin typeface="Arial"/>
            </a:endParaRPr>
          </a:p>
          <a:p>
            <a:pPr>
              <a:lnSpc>
                <a:spcPct val="100000"/>
              </a:lnSpc>
              <a:buNone/>
            </a:pPr>
            <a:endParaRPr lang="en-US" sz="1800" b="0" strike="noStrike" spc="-1">
              <a:latin typeface="Arial"/>
            </a:endParaRPr>
          </a:p>
        </p:txBody>
      </p:sp>
      <p:pic>
        <p:nvPicPr>
          <p:cNvPr id="193" name="Picture 192"/>
          <p:cNvPicPr/>
          <p:nvPr/>
        </p:nvPicPr>
        <p:blipFill>
          <a:blip r:embed="rId3"/>
          <a:stretch/>
        </p:blipFill>
        <p:spPr>
          <a:xfrm>
            <a:off x="487080" y="1026360"/>
            <a:ext cx="4305600" cy="3766320"/>
          </a:xfrm>
          <a:prstGeom prst="rect">
            <a:avLst/>
          </a:prstGeom>
          <a:ln w="0">
            <a:noFill/>
          </a:ln>
        </p:spPr>
      </p:pic>
      <p:sp>
        <p:nvSpPr>
          <p:cNvPr id="194" name="Rectangle 193"/>
          <p:cNvSpPr/>
          <p:nvPr/>
        </p:nvSpPr>
        <p:spPr>
          <a:xfrm>
            <a:off x="5715000" y="3886200"/>
            <a:ext cx="2364120" cy="680400"/>
          </a:xfrm>
          <a:prstGeom prst="rect">
            <a:avLst/>
          </a:prstGeom>
          <a:solidFill>
            <a:srgbClr val="FFFFFF"/>
          </a:solidFill>
          <a:ln w="19080">
            <a:solidFill>
              <a:srgbClr val="000000"/>
            </a:solidFill>
            <a:round/>
          </a:ln>
        </p:spPr>
        <p:style>
          <a:lnRef idx="0">
            <a:scrgbClr r="0" g="0" b="0"/>
          </a:lnRef>
          <a:fillRef idx="0">
            <a:scrgbClr r="0" g="0" b="0"/>
          </a:fillRef>
          <a:effectRef idx="0">
            <a:scrgbClr r="0" g="0" b="0"/>
          </a:effectRef>
          <a:fontRef idx="minor"/>
        </p:style>
        <p:txBody>
          <a:bodyPr lIns="99360" tIns="54360" rIns="99360" bIns="54360" anchor="ctr">
            <a:noAutofit/>
          </a:bodyPr>
          <a:lstStyle/>
          <a:p>
            <a:pPr algn="ctr">
              <a:lnSpc>
                <a:spcPct val="100000"/>
              </a:lnSpc>
              <a:buNone/>
            </a:pPr>
            <a:r>
              <a:rPr lang="en-US" sz="1400" b="1" strike="noStrike" spc="-1">
                <a:solidFill>
                  <a:srgbClr val="BF0041"/>
                </a:solidFill>
                <a:latin typeface="Arial"/>
                <a:ea typeface="DejaVu Sans"/>
              </a:rPr>
              <a:t>Goal:</a:t>
            </a:r>
            <a:endParaRPr lang="en-US" sz="1400" b="0" strike="noStrike" spc="-1">
              <a:latin typeface="Arial"/>
            </a:endParaRPr>
          </a:p>
          <a:p>
            <a:pPr algn="just">
              <a:lnSpc>
                <a:spcPct val="100000"/>
              </a:lnSpc>
              <a:buNone/>
            </a:pP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Assembly of viral contigs.</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6"/>
          <p:cNvSpPr/>
          <p:nvPr/>
        </p:nvSpPr>
        <p:spPr>
          <a:xfrm>
            <a:off x="11520" y="4896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Results: Mammalian – Distribution of viral </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Arial"/>
              </a:rPr>
              <a:t> reference E-values</a:t>
            </a:r>
            <a:endParaRPr lang="en-US" sz="1800" b="0" strike="noStrike" spc="-1">
              <a:latin typeface="Arial"/>
            </a:endParaRPr>
          </a:p>
        </p:txBody>
      </p:sp>
      <p:sp>
        <p:nvSpPr>
          <p:cNvPr id="196" name="Textfeld 2"/>
          <p:cNvSpPr/>
          <p:nvPr/>
        </p:nvSpPr>
        <p:spPr>
          <a:xfrm>
            <a:off x="457200" y="3508920"/>
            <a:ext cx="3303000" cy="1055880"/>
          </a:xfrm>
          <a:prstGeom prst="rect">
            <a:avLst/>
          </a:prstGeom>
          <a:noFill/>
          <a:ln w="0">
            <a:noFill/>
          </a:ln>
        </p:spPr>
        <p:style>
          <a:lnRef idx="0">
            <a:scrgbClr r="0" g="0" b="0"/>
          </a:lnRef>
          <a:fillRef idx="0">
            <a:scrgbClr r="0" g="0" b="0"/>
          </a:fillRef>
          <a:effectRef idx="0">
            <a:scrgbClr r="0" g="0" b="0"/>
          </a:effectRef>
          <a:fontRef idx="minor"/>
        </p:style>
      </p:sp>
      <p:pic>
        <p:nvPicPr>
          <p:cNvPr id="197" name="Picture 196"/>
          <p:cNvPicPr/>
          <p:nvPr/>
        </p:nvPicPr>
        <p:blipFill>
          <a:blip r:embed="rId3"/>
          <a:stretch/>
        </p:blipFill>
        <p:spPr>
          <a:xfrm>
            <a:off x="5029200" y="48960"/>
            <a:ext cx="3646800" cy="4744440"/>
          </a:xfrm>
          <a:prstGeom prst="rect">
            <a:avLst/>
          </a:prstGeom>
          <a:ln w="0">
            <a:noFill/>
          </a:ln>
        </p:spPr>
      </p:pic>
      <p:grpSp>
        <p:nvGrpSpPr>
          <p:cNvPr id="198" name="Group 197"/>
          <p:cNvGrpSpPr/>
          <p:nvPr/>
        </p:nvGrpSpPr>
        <p:grpSpPr>
          <a:xfrm>
            <a:off x="0" y="915120"/>
            <a:ext cx="3192480" cy="677880"/>
            <a:chOff x="0" y="915120"/>
            <a:chExt cx="3192480" cy="677880"/>
          </a:xfrm>
        </p:grpSpPr>
        <p:sp>
          <p:nvSpPr>
            <p:cNvPr id="199" name="Flowchart: Alternate Process 198"/>
            <p:cNvSpPr/>
            <p:nvPr/>
          </p:nvSpPr>
          <p:spPr>
            <a:xfrm>
              <a:off x="0" y="915120"/>
              <a:ext cx="1135080" cy="677880"/>
            </a:xfrm>
            <a:prstGeom prst="flowChartAlternateProcess">
              <a:avLst/>
            </a:prstGeom>
            <a:solidFill>
              <a:srgbClr val="5983B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200" b="0" strike="noStrike" spc="-1">
                  <a:solidFill>
                    <a:srgbClr val="FFFFFF"/>
                  </a:solidFill>
                  <a:latin typeface="Arial"/>
                  <a:ea typeface="DejaVu Sans"/>
                </a:rPr>
                <a:t>19,113 micro-contigs</a:t>
              </a:r>
              <a:endParaRPr lang="en-US" sz="1200" b="0" strike="noStrike" spc="-1">
                <a:latin typeface="Arial"/>
              </a:endParaRPr>
            </a:p>
          </p:txBody>
        </p:sp>
        <p:sp>
          <p:nvSpPr>
            <p:cNvPr id="200" name="Rectangle 199"/>
            <p:cNvSpPr/>
            <p:nvPr/>
          </p:nvSpPr>
          <p:spPr>
            <a:xfrm>
              <a:off x="1828800" y="915120"/>
              <a:ext cx="1363680" cy="677880"/>
            </a:xfrm>
            <a:prstGeom prst="rect">
              <a:avLst/>
            </a:prstGeom>
            <a:solidFill>
              <a:srgbClr val="55308D"/>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400" b="0" strike="noStrike" spc="-1">
                  <a:solidFill>
                    <a:srgbClr val="FFFFFF"/>
                  </a:solidFill>
                  <a:latin typeface="Arial"/>
                  <a:ea typeface="DejaVu Sans"/>
                </a:rPr>
                <a:t>VirusGatherer</a:t>
              </a:r>
              <a:endParaRPr lang="en-US" sz="1400" b="0" strike="noStrike" spc="-1">
                <a:latin typeface="Arial"/>
              </a:endParaRPr>
            </a:p>
          </p:txBody>
        </p:sp>
        <p:sp>
          <p:nvSpPr>
            <p:cNvPr id="201" name="Freeform 200"/>
            <p:cNvSpPr/>
            <p:nvPr/>
          </p:nvSpPr>
          <p:spPr>
            <a:xfrm>
              <a:off x="1143000" y="1143720"/>
              <a:ext cx="677880" cy="220680"/>
            </a:xfrm>
            <a:custGeom>
              <a:avLst/>
              <a:gdLst/>
              <a:ahLst/>
              <a:cxn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scrgbClr r="0" g="0" b="0"/>
            </a:lnRef>
            <a:fillRef idx="0">
              <a:scrgbClr r="0" g="0" b="0"/>
            </a:fillRef>
            <a:effectRef idx="0">
              <a:scrgbClr r="0" g="0" b="0"/>
            </a:effectRef>
            <a:fontRef idx="minor"/>
          </p:style>
        </p:sp>
      </p:grpSp>
      <p:sp>
        <p:nvSpPr>
          <p:cNvPr id="202" name="Straight Connector 201"/>
          <p:cNvSpPr/>
          <p:nvPr/>
        </p:nvSpPr>
        <p:spPr>
          <a:xfrm>
            <a:off x="3199680" y="1143000"/>
            <a:ext cx="1600200" cy="360"/>
          </a:xfrm>
          <a:prstGeom prst="line">
            <a:avLst/>
          </a:prstGeom>
          <a:ln w="19080">
            <a:solidFill>
              <a:srgbClr val="1C1C1C"/>
            </a:solidFill>
            <a:round/>
            <a:tailEnd type="triangle" w="med" len="med"/>
          </a:ln>
        </p:spPr>
        <p:style>
          <a:lnRef idx="0">
            <a:scrgbClr r="0" g="0" b="0"/>
          </a:lnRef>
          <a:fillRef idx="0">
            <a:scrgbClr r="0" g="0" b="0"/>
          </a:fillRef>
          <a:effectRef idx="0">
            <a:scrgbClr r="0" g="0" b="0"/>
          </a:effectRef>
          <a:fontRef idx="minor"/>
        </p:style>
      </p:sp>
      <p:sp>
        <p:nvSpPr>
          <p:cNvPr id="203" name="Rectangle 202"/>
          <p:cNvSpPr/>
          <p:nvPr/>
        </p:nvSpPr>
        <p:spPr>
          <a:xfrm>
            <a:off x="3200400" y="914400"/>
            <a:ext cx="1660320" cy="25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buNone/>
            </a:pPr>
            <a:r>
              <a:rPr lang="en-US" sz="1200" b="0" strike="noStrike" spc="-1">
                <a:solidFill>
                  <a:srgbClr val="000000"/>
                </a:solidFill>
                <a:latin typeface="Arial"/>
                <a:ea typeface="DejaVu Sans"/>
              </a:rPr>
              <a:t>ViralRefSeq_E &lt; 1e⁻⁵</a:t>
            </a:r>
            <a:endParaRPr lang="en-US" sz="1200" b="0" strike="noStrike" spc="-1">
              <a:latin typeface="Arial"/>
            </a:endParaRPr>
          </a:p>
        </p:txBody>
      </p:sp>
      <p:sp>
        <p:nvSpPr>
          <p:cNvPr id="204" name="Rectangle 203"/>
          <p:cNvSpPr/>
          <p:nvPr/>
        </p:nvSpPr>
        <p:spPr>
          <a:xfrm>
            <a:off x="-295920" y="654120"/>
            <a:ext cx="1660320" cy="25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buNone/>
            </a:pPr>
            <a:r>
              <a:rPr lang="en-US" sz="1200" b="0" strike="noStrike" spc="-1">
                <a:solidFill>
                  <a:srgbClr val="000000"/>
                </a:solidFill>
                <a:latin typeface="Arial"/>
                <a:ea typeface="DejaVu Sans"/>
              </a:rPr>
              <a:t>VirusHunter</a:t>
            </a:r>
            <a:endParaRPr lang="en-US" sz="1200" b="0" strike="noStrike" spc="-1">
              <a:latin typeface="Arial"/>
            </a:endParaRPr>
          </a:p>
        </p:txBody>
      </p:sp>
      <p:sp>
        <p:nvSpPr>
          <p:cNvPr id="205" name="Rectangle 204"/>
          <p:cNvSpPr/>
          <p:nvPr/>
        </p:nvSpPr>
        <p:spPr>
          <a:xfrm>
            <a:off x="228600" y="1828800"/>
            <a:ext cx="4335480" cy="335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buNone/>
            </a:pPr>
            <a:r>
              <a:rPr lang="en-US" sz="1200" b="1" strike="noStrike" spc="-1">
                <a:solidFill>
                  <a:srgbClr val="000000"/>
                </a:solidFill>
                <a:latin typeface="Arial"/>
                <a:ea typeface="DejaVu Sans"/>
              </a:rPr>
              <a:t>Assembly returned ...</a:t>
            </a:r>
            <a:endParaRPr lang="en-US" sz="1200" b="0" strike="noStrike" spc="-1">
              <a:latin typeface="Arial"/>
            </a:endParaRPr>
          </a:p>
          <a:p>
            <a:pPr>
              <a:lnSpc>
                <a:spcPct val="100000"/>
              </a:lnSpc>
              <a:buNone/>
            </a:pPr>
            <a:endParaRPr lang="en-US" sz="1000" b="0" strike="noStrike" spc="-1">
              <a:latin typeface="Arial"/>
            </a:endParaRPr>
          </a:p>
          <a:p>
            <a:pPr algn="ctr">
              <a:lnSpc>
                <a:spcPct val="100000"/>
              </a:lnSpc>
              <a:buNone/>
            </a:pPr>
            <a:r>
              <a:rPr lang="en-US" sz="1000" b="1" strike="noStrike" spc="-1">
                <a:solidFill>
                  <a:srgbClr val="000000"/>
                </a:solidFill>
                <a:latin typeface="Arial"/>
                <a:ea typeface="DejaVu Sans"/>
              </a:rPr>
              <a:t>Total Contigs Assembled: </a:t>
            </a:r>
            <a:r>
              <a:rPr lang="en-US" sz="1000" b="0" strike="noStrike" spc="-1">
                <a:solidFill>
                  <a:srgbClr val="000000"/>
                </a:solidFill>
                <a:latin typeface="Arial"/>
                <a:ea typeface="DejaVu Sans"/>
              </a:rPr>
              <a:t>8,232</a:t>
            </a:r>
            <a:endParaRPr lang="en-US" sz="1000" b="0" strike="noStrike" spc="-1">
              <a:latin typeface="Arial"/>
            </a:endParaRPr>
          </a:p>
          <a:p>
            <a:pPr algn="ctr">
              <a:lnSpc>
                <a:spcPct val="100000"/>
              </a:lnSpc>
              <a:buNone/>
            </a:pPr>
            <a:endParaRPr lang="en-US" sz="1000" b="0" strike="noStrike" spc="-1">
              <a:latin typeface="Arial"/>
            </a:endParaRPr>
          </a:p>
          <a:p>
            <a:pPr algn="ctr">
              <a:lnSpc>
                <a:spcPct val="100000"/>
              </a:lnSpc>
              <a:buNone/>
            </a:pPr>
            <a:r>
              <a:rPr lang="en-US" sz="1000" b="1" strike="noStrike" spc="-1">
                <a:solidFill>
                  <a:srgbClr val="000000"/>
                </a:solidFill>
                <a:latin typeface="Arial"/>
                <a:ea typeface="DejaVu Sans"/>
              </a:rPr>
              <a:t>Aligned to Viral Families: </a:t>
            </a:r>
            <a:r>
              <a:rPr lang="en-US" sz="1000" b="0" strike="noStrike" spc="-1">
                <a:solidFill>
                  <a:srgbClr val="000000"/>
                </a:solidFill>
                <a:latin typeface="Arial"/>
                <a:ea typeface="DejaVu Sans"/>
              </a:rPr>
              <a:t>128 families + 6 unclassified</a:t>
            </a:r>
            <a:endParaRPr lang="en-US" sz="1000" b="0" strike="noStrike" spc="-1">
              <a:latin typeface="Arial"/>
            </a:endParaRPr>
          </a:p>
          <a:p>
            <a:pPr algn="ctr">
              <a:lnSpc>
                <a:spcPct val="100000"/>
              </a:lnSpc>
              <a:buNone/>
            </a:pPr>
            <a:endParaRPr lang="en-US" sz="1000" b="0" strike="noStrike" spc="-1">
              <a:latin typeface="Arial"/>
            </a:endParaRPr>
          </a:p>
          <a:p>
            <a:pPr algn="ctr">
              <a:lnSpc>
                <a:spcPct val="100000"/>
              </a:lnSpc>
              <a:buNone/>
            </a:pPr>
            <a:r>
              <a:rPr lang="en-US" sz="1000" b="1" strike="noStrike" spc="-1">
                <a:solidFill>
                  <a:srgbClr val="000000"/>
                </a:solidFill>
                <a:latin typeface="Arial"/>
                <a:ea typeface="DejaVu Sans"/>
              </a:rPr>
              <a:t>High-confidence Alignments: </a:t>
            </a:r>
            <a:r>
              <a:rPr lang="en-US" sz="1000" b="0" strike="noStrike" spc="-1">
                <a:solidFill>
                  <a:srgbClr val="000000"/>
                </a:solidFill>
                <a:latin typeface="Arial"/>
                <a:ea typeface="DejaVu Sans"/>
              </a:rPr>
              <a:t>6,209 contigs with E-values &lt; 1e⁻⁵</a:t>
            </a:r>
            <a:endParaRPr lang="en-US" sz="1000" b="0" strike="noStrike" spc="-1">
              <a:latin typeface="Arial"/>
            </a:endParaRPr>
          </a:p>
          <a:p>
            <a:pPr algn="ctr">
              <a:lnSpc>
                <a:spcPct val="100000"/>
              </a:lnSpc>
              <a:buNone/>
            </a:pPr>
            <a:endParaRPr lang="en-US" sz="1000" b="0" strike="noStrike" spc="-1">
              <a:latin typeface="Arial"/>
            </a:endParaRPr>
          </a:p>
          <a:p>
            <a:pPr algn="ctr">
              <a:lnSpc>
                <a:spcPct val="100000"/>
              </a:lnSpc>
              <a:buNone/>
            </a:pPr>
            <a:endParaRPr lang="en-US" sz="1000" b="0" strike="noStrike" spc="-1">
              <a:latin typeface="Arial"/>
            </a:endParaRPr>
          </a:p>
          <a:p>
            <a:pPr algn="ctr">
              <a:lnSpc>
                <a:spcPct val="100000"/>
              </a:lnSpc>
              <a:buNone/>
            </a:pPr>
            <a:endParaRPr lang="en-US" sz="1000" b="0" strike="noStrike" spc="-1">
              <a:latin typeface="Arial"/>
            </a:endParaRPr>
          </a:p>
          <a:p>
            <a:pPr>
              <a:lnSpc>
                <a:spcPct val="100000"/>
              </a:lnSpc>
              <a:buNone/>
            </a:pPr>
            <a:r>
              <a:rPr lang="en-US" sz="1000" b="1" strike="noStrike" spc="-1">
                <a:solidFill>
                  <a:srgbClr val="000000"/>
                </a:solidFill>
                <a:latin typeface="Arial"/>
                <a:ea typeface="DejaVu Sans"/>
              </a:rPr>
              <a:t>   </a:t>
            </a:r>
            <a:endParaRPr lang="en-US" sz="1000" b="0" strike="noStrike" spc="-1">
              <a:latin typeface="Arial"/>
            </a:endParaRPr>
          </a:p>
          <a:p>
            <a:pPr>
              <a:lnSpc>
                <a:spcPct val="100000"/>
              </a:lnSpc>
              <a:buNone/>
            </a:pPr>
            <a:r>
              <a:rPr lang="en-US" sz="1200" b="0" strike="noStrike" spc="-1">
                <a:solidFill>
                  <a:srgbClr val="000000"/>
                </a:solidFill>
                <a:latin typeface="Arial"/>
                <a:ea typeface="DejaVu Sans"/>
              </a:rPr>
              <a:t>  </a:t>
            </a:r>
            <a:endParaRPr lang="en-US" sz="1200" b="0" strike="noStrike" spc="-1">
              <a:latin typeface="Arial"/>
            </a:endParaRPr>
          </a:p>
        </p:txBody>
      </p:sp>
      <p:pic>
        <p:nvPicPr>
          <p:cNvPr id="206" name="Picture 205"/>
          <p:cNvPicPr/>
          <p:nvPr/>
        </p:nvPicPr>
        <p:blipFill>
          <a:blip r:embed="rId4"/>
          <a:stretch/>
        </p:blipFill>
        <p:spPr>
          <a:xfrm>
            <a:off x="0" y="721440"/>
            <a:ext cx="4796280" cy="4110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30280" y="601560"/>
            <a:ext cx="7753680" cy="292320"/>
          </a:xfrm>
          <a:prstGeom prst="rect">
            <a:avLst/>
          </a:prstGeom>
          <a:noFill/>
          <a:ln w="0">
            <a:noFill/>
          </a:ln>
        </p:spPr>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Characterzation of the virome,VirusHunterGatherer and Virusparies - Outline</a:t>
            </a:r>
            <a:endParaRPr lang="en-US" sz="1800" b="0" strike="noStrike" spc="-1">
              <a:latin typeface="Arial"/>
            </a:endParaRPr>
          </a:p>
        </p:txBody>
      </p:sp>
      <p:sp>
        <p:nvSpPr>
          <p:cNvPr id="100" name="PlaceHolder 12"/>
          <p:cNvSpPr/>
          <p:nvPr/>
        </p:nvSpPr>
        <p:spPr>
          <a:xfrm>
            <a:off x="457200" y="1143000"/>
            <a:ext cx="7757640" cy="236952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marL="432000" indent="-324000" algn="just">
              <a:lnSpc>
                <a:spcPct val="100000"/>
              </a:lnSpc>
              <a:spcBef>
                <a:spcPts val="1417"/>
              </a:spcBef>
              <a:buClr>
                <a:srgbClr val="000000"/>
              </a:buClr>
              <a:buFont typeface="OpenSymbol"/>
              <a:buAutoNum type="arabicPeriod"/>
            </a:pPr>
            <a:r>
              <a:rPr lang="en-US" sz="1000" b="1" strike="noStrike" spc="-1">
                <a:solidFill>
                  <a:srgbClr val="000000"/>
                </a:solidFill>
                <a:latin typeface="Arial"/>
                <a:ea typeface="DejaVu Sans"/>
              </a:rPr>
              <a:t>Introduction</a:t>
            </a:r>
            <a:endParaRPr lang="en-US" sz="1000" b="0" strike="noStrike" spc="-1">
              <a:latin typeface="Arial"/>
            </a:endParaRPr>
          </a:p>
          <a:p>
            <a:pPr marL="432000" lvl="1" indent="-216000" algn="just">
              <a:lnSpc>
                <a:spcPct val="100000"/>
              </a:lnSpc>
              <a:spcBef>
                <a:spcPts val="1134"/>
              </a:spcBef>
              <a:buClr>
                <a:srgbClr val="000000"/>
              </a:buClr>
              <a:buSzPct val="45000"/>
              <a:buFont typeface="Wingdings" charset="2"/>
              <a:buChar char=""/>
            </a:pPr>
            <a:r>
              <a:rPr lang="en-US" sz="1000" b="0" strike="noStrike" spc="-1">
                <a:solidFill>
                  <a:srgbClr val="000000"/>
                </a:solidFill>
                <a:latin typeface="Arial"/>
                <a:ea typeface="DejaVu Sans"/>
              </a:rPr>
              <a:t>Background: Importance of virus discovery</a:t>
            </a:r>
            <a:endParaRPr lang="en-US" sz="1000" b="0" strike="noStrike" spc="-1">
              <a:latin typeface="Arial"/>
            </a:endParaRPr>
          </a:p>
          <a:p>
            <a:pPr marL="432000" lvl="1" indent="-216000" algn="just">
              <a:lnSpc>
                <a:spcPct val="100000"/>
              </a:lnSpc>
              <a:spcBef>
                <a:spcPts val="1134"/>
              </a:spcBef>
              <a:buClr>
                <a:srgbClr val="000000"/>
              </a:buClr>
              <a:buSzPct val="45000"/>
              <a:buFont typeface="Wingdings" charset="2"/>
              <a:buChar char=""/>
            </a:pPr>
            <a:r>
              <a:rPr lang="en-US" sz="1000" b="0" strike="noStrike" spc="-1">
                <a:solidFill>
                  <a:srgbClr val="000000"/>
                </a:solidFill>
                <a:latin typeface="Arial"/>
                <a:ea typeface="DejaVu Sans"/>
              </a:rPr>
              <a:t>Goals of my masterś thesis</a:t>
            </a:r>
            <a:endParaRPr lang="en-US" sz="1000" b="0" strike="noStrike" spc="-1">
              <a:latin typeface="Arial"/>
            </a:endParaRPr>
          </a:p>
          <a:p>
            <a:pPr marL="432000" indent="-324000" algn="just">
              <a:lnSpc>
                <a:spcPct val="100000"/>
              </a:lnSpc>
              <a:spcBef>
                <a:spcPts val="1417"/>
              </a:spcBef>
              <a:buClr>
                <a:srgbClr val="000000"/>
              </a:buClr>
              <a:buFont typeface="OpenSymbol"/>
              <a:buAutoNum type="arabicPeriod"/>
            </a:pPr>
            <a:r>
              <a:rPr lang="en-US" sz="1000" b="1" strike="noStrike" spc="-1">
                <a:solidFill>
                  <a:srgbClr val="000000"/>
                </a:solidFill>
                <a:latin typeface="Arial"/>
                <a:ea typeface="DejaVu Sans"/>
              </a:rPr>
              <a:t>VirusHunterGatherer and Virusparies</a:t>
            </a:r>
            <a:endParaRPr lang="en-US" sz="1000" b="0" strike="noStrike" spc="-1">
              <a:latin typeface="Arial"/>
            </a:endParaRPr>
          </a:p>
          <a:p>
            <a:pPr marL="432000" lvl="1" indent="-216000" algn="just">
              <a:lnSpc>
                <a:spcPct val="100000"/>
              </a:lnSpc>
              <a:spcBef>
                <a:spcPts val="1134"/>
              </a:spcBef>
              <a:buClr>
                <a:srgbClr val="000000"/>
              </a:buClr>
              <a:buSzPct val="45000"/>
              <a:buFont typeface="Wingdings" charset="2"/>
              <a:buChar char=""/>
            </a:pPr>
            <a:r>
              <a:rPr lang="en-US" sz="1000" b="0" strike="noStrike" spc="-1">
                <a:solidFill>
                  <a:srgbClr val="000000"/>
                </a:solidFill>
                <a:latin typeface="Arial"/>
                <a:ea typeface="DejaVu Sans"/>
              </a:rPr>
              <a:t>Workflow</a:t>
            </a:r>
            <a:endParaRPr lang="en-US" sz="1000" b="0" strike="noStrike" spc="-1">
              <a:latin typeface="Arial"/>
            </a:endParaRPr>
          </a:p>
          <a:p>
            <a:pPr marL="432000" lvl="1" indent="-216000" algn="just">
              <a:lnSpc>
                <a:spcPct val="100000"/>
              </a:lnSpc>
              <a:spcBef>
                <a:spcPts val="1134"/>
              </a:spcBef>
              <a:buClr>
                <a:srgbClr val="000000"/>
              </a:buClr>
              <a:buSzPct val="45000"/>
              <a:buFont typeface="Wingdings" charset="2"/>
              <a:buChar char=""/>
            </a:pPr>
            <a:r>
              <a:rPr lang="en-US" sz="1000" b="0" strike="noStrike" spc="-1">
                <a:solidFill>
                  <a:srgbClr val="000000"/>
                </a:solidFill>
                <a:latin typeface="Arial"/>
                <a:ea typeface="DejaVu Sans"/>
              </a:rPr>
              <a:t>Hittables</a:t>
            </a:r>
            <a:endParaRPr lang="en-US" sz="1000" b="0" strike="noStrike" spc="-1">
              <a:latin typeface="Arial"/>
            </a:endParaRPr>
          </a:p>
          <a:p>
            <a:pPr marL="432000" lvl="1" indent="-216000" algn="just">
              <a:lnSpc>
                <a:spcPct val="100000"/>
              </a:lnSpc>
              <a:spcBef>
                <a:spcPts val="1134"/>
              </a:spcBef>
              <a:buClr>
                <a:srgbClr val="000000"/>
              </a:buClr>
              <a:buSzPct val="45000"/>
              <a:buFont typeface="Wingdings" charset="2"/>
              <a:buChar char=""/>
            </a:pPr>
            <a:r>
              <a:rPr lang="en-US" sz="1000" b="0" strike="noStrike" spc="-1">
                <a:solidFill>
                  <a:srgbClr val="000000"/>
                </a:solidFill>
                <a:latin typeface="Arial"/>
                <a:ea typeface="DejaVu Sans"/>
              </a:rPr>
              <a:t>Virusparies</a:t>
            </a:r>
            <a:endParaRPr lang="en-US" sz="1000" b="0" strike="noStrike" spc="-1">
              <a:latin typeface="Arial"/>
            </a:endParaRPr>
          </a:p>
          <a:p>
            <a:pPr marL="432000" indent="-324000" algn="just">
              <a:lnSpc>
                <a:spcPct val="100000"/>
              </a:lnSpc>
              <a:spcBef>
                <a:spcPts val="1417"/>
              </a:spcBef>
              <a:buClr>
                <a:srgbClr val="000000"/>
              </a:buClr>
              <a:buFont typeface="OpenSymbol"/>
              <a:buAutoNum type="arabicPeriod"/>
            </a:pPr>
            <a:r>
              <a:rPr lang="en-US" sz="1000" b="1" strike="noStrike" spc="-1">
                <a:solidFill>
                  <a:srgbClr val="000000"/>
                </a:solidFill>
                <a:latin typeface="Arial"/>
                <a:ea typeface="DejaVu Sans"/>
              </a:rPr>
              <a:t>Taubert</a:t>
            </a:r>
            <a:endParaRPr lang="en-US" sz="1000" b="0" strike="noStrike" spc="-1">
              <a:latin typeface="Arial"/>
            </a:endParaRPr>
          </a:p>
          <a:p>
            <a:pPr marL="432000" indent="-324000" algn="just">
              <a:lnSpc>
                <a:spcPct val="100000"/>
              </a:lnSpc>
              <a:spcBef>
                <a:spcPts val="1417"/>
              </a:spcBef>
              <a:buClr>
                <a:srgbClr val="000000"/>
              </a:buClr>
              <a:buFont typeface="OpenSymbol"/>
              <a:buAutoNum type="arabicPeriod"/>
            </a:pPr>
            <a:r>
              <a:rPr lang="en-US" sz="1000" b="1" strike="noStrike" spc="-1">
                <a:solidFill>
                  <a:srgbClr val="000000"/>
                </a:solidFill>
                <a:latin typeface="Arial"/>
                <a:ea typeface="DejaVu Sans"/>
              </a:rPr>
              <a:t>Assembled sequences in mammalian samples</a:t>
            </a:r>
            <a:endParaRPr lang="en-US" sz="1000" b="0" strike="noStrike" spc="-1">
              <a:latin typeface="Arial"/>
            </a:endParaRPr>
          </a:p>
          <a:p>
            <a:pPr algn="just">
              <a:lnSpc>
                <a:spcPct val="100000"/>
              </a:lnSpc>
              <a:spcBef>
                <a:spcPts val="1134"/>
              </a:spcBef>
              <a:buNone/>
              <a:tabLst>
                <a:tab pos="0" algn="l"/>
              </a:tabLst>
            </a:pPr>
            <a:r>
              <a:rPr lang="en-US" sz="1000" b="1" strike="noStrike" spc="-1">
                <a:solidFill>
                  <a:srgbClr val="000000"/>
                </a:solidFill>
                <a:latin typeface="Arial"/>
                <a:ea typeface="DejaVu Sans"/>
              </a:rPr>
              <a:t>   5.      Conclusion and outlook</a:t>
            </a:r>
            <a:endParaRPr lang="en-US" sz="1000" b="0" strike="noStrike" spc="-1">
              <a:latin typeface="Arial"/>
            </a:endParaRPr>
          </a:p>
          <a:p>
            <a:pPr marL="864000" algn="just">
              <a:lnSpc>
                <a:spcPct val="100000"/>
              </a:lnSpc>
              <a:spcBef>
                <a:spcPts val="1134"/>
              </a:spcBef>
              <a:buNone/>
              <a:tabLst>
                <a:tab pos="0" algn="l"/>
              </a:tabLst>
            </a:pP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6"/>
          <p:cNvSpPr/>
          <p:nvPr/>
        </p:nvSpPr>
        <p:spPr>
          <a:xfrm>
            <a:off x="11520" y="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Results: Mammalian - Number of datasets with </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Arial"/>
              </a:rPr>
              <a:t> viral hits</a:t>
            </a:r>
            <a:endParaRPr lang="en-US" sz="1800" b="0" strike="noStrike" spc="-1">
              <a:latin typeface="Arial"/>
            </a:endParaRPr>
          </a:p>
        </p:txBody>
      </p:sp>
      <p:pic>
        <p:nvPicPr>
          <p:cNvPr id="208" name="Picture 207"/>
          <p:cNvPicPr/>
          <p:nvPr/>
        </p:nvPicPr>
        <p:blipFill>
          <a:blip r:embed="rId3"/>
          <a:stretch/>
        </p:blipFill>
        <p:spPr>
          <a:xfrm>
            <a:off x="4572000" y="0"/>
            <a:ext cx="3681720" cy="4789800"/>
          </a:xfrm>
          <a:prstGeom prst="rect">
            <a:avLst/>
          </a:prstGeom>
          <a:ln w="0">
            <a:noFill/>
          </a:ln>
        </p:spPr>
      </p:pic>
      <p:sp>
        <p:nvSpPr>
          <p:cNvPr id="209" name="Freeform 208"/>
          <p:cNvSpPr/>
          <p:nvPr/>
        </p:nvSpPr>
        <p:spPr>
          <a:xfrm>
            <a:off x="2972520" y="685800"/>
            <a:ext cx="1592280" cy="220680"/>
          </a:xfrm>
          <a:custGeom>
            <a:avLst/>
            <a:gdLst/>
            <a:ahLst/>
            <a:cxn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C9211E"/>
          </a:solidFill>
          <a:ln w="29160">
            <a:solidFill>
              <a:srgbClr val="000000"/>
            </a:solidFill>
            <a:round/>
          </a:ln>
        </p:spPr>
        <p:style>
          <a:lnRef idx="0">
            <a:scrgbClr r="0" g="0" b="0"/>
          </a:lnRef>
          <a:fillRef idx="0">
            <a:scrgbClr r="0" g="0" b="0"/>
          </a:fillRef>
          <a:effectRef idx="0">
            <a:scrgbClr r="0" g="0" b="0"/>
          </a:effectRef>
          <a:fontRef idx="minor"/>
        </p:style>
      </p:sp>
      <p:grpSp>
        <p:nvGrpSpPr>
          <p:cNvPr id="210" name="Group 209"/>
          <p:cNvGrpSpPr/>
          <p:nvPr/>
        </p:nvGrpSpPr>
        <p:grpSpPr>
          <a:xfrm>
            <a:off x="1143000" y="457200"/>
            <a:ext cx="3650400" cy="1107000"/>
            <a:chOff x="1143000" y="457200"/>
            <a:chExt cx="3650400" cy="1107000"/>
          </a:xfrm>
        </p:grpSpPr>
        <p:sp>
          <p:nvSpPr>
            <p:cNvPr id="211" name="Rectangle 210"/>
            <p:cNvSpPr/>
            <p:nvPr/>
          </p:nvSpPr>
          <p:spPr>
            <a:xfrm>
              <a:off x="1143000" y="457200"/>
              <a:ext cx="1820520" cy="677880"/>
            </a:xfrm>
            <a:prstGeom prst="rect">
              <a:avLst/>
            </a:prstGeom>
            <a:solidFill>
              <a:srgbClr val="55308D"/>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400" b="0" strike="noStrike" spc="-1">
                  <a:solidFill>
                    <a:srgbClr val="FFFFFF"/>
                  </a:solidFill>
                  <a:latin typeface="Arial"/>
                  <a:ea typeface="DejaVu Sans"/>
                </a:rPr>
                <a:t>VirusGatherer</a:t>
              </a:r>
              <a:endParaRPr lang="en-US" sz="1400" b="0" strike="noStrike" spc="-1">
                <a:latin typeface="Arial"/>
              </a:endParaRPr>
            </a:p>
          </p:txBody>
        </p:sp>
        <p:sp>
          <p:nvSpPr>
            <p:cNvPr id="212" name="Rectangle 211"/>
            <p:cNvSpPr/>
            <p:nvPr/>
          </p:nvSpPr>
          <p:spPr>
            <a:xfrm>
              <a:off x="2971440" y="457200"/>
              <a:ext cx="1821960" cy="1107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050" b="0" strike="noStrike" spc="-1">
                  <a:solidFill>
                    <a:srgbClr val="000000"/>
                  </a:solidFill>
                  <a:latin typeface="Arial"/>
                  <a:ea typeface="Noto Sans CJK SC"/>
                </a:rPr>
                <a:t>Filter </a:t>
              </a:r>
              <a:r>
                <a:rPr lang="en-US" sz="1050" b="0" strike="noStrike" spc="-1">
                  <a:solidFill>
                    <a:srgbClr val="000000"/>
                  </a:solidFill>
                  <a:latin typeface="Arial"/>
                  <a:ea typeface="DejaVu Sans"/>
                </a:rPr>
                <a:t>ViralRefSeq_E &lt; 1e⁻⁵</a:t>
              </a:r>
              <a:endParaRPr lang="en-US" sz="1050" b="0" strike="noStrike" spc="-1">
                <a:latin typeface="Arial"/>
              </a:endParaRPr>
            </a:p>
          </p:txBody>
        </p:sp>
      </p:grpSp>
      <p:pic>
        <p:nvPicPr>
          <p:cNvPr id="213" name="Picture 212"/>
          <p:cNvPicPr/>
          <p:nvPr/>
        </p:nvPicPr>
        <p:blipFill>
          <a:blip r:embed="rId4"/>
          <a:stretch/>
        </p:blipFill>
        <p:spPr>
          <a:xfrm>
            <a:off x="457200" y="1654920"/>
            <a:ext cx="3193200" cy="1861920"/>
          </a:xfrm>
          <a:prstGeom prst="rect">
            <a:avLst/>
          </a:prstGeom>
          <a:ln w="0">
            <a:noFill/>
          </a:ln>
        </p:spPr>
      </p:pic>
      <p:sp>
        <p:nvSpPr>
          <p:cNvPr id="214" name="Rectangle 213"/>
          <p:cNvSpPr/>
          <p:nvPr/>
        </p:nvSpPr>
        <p:spPr>
          <a:xfrm>
            <a:off x="457200" y="3657600"/>
            <a:ext cx="3650400" cy="119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buNone/>
            </a:pPr>
            <a:r>
              <a:rPr lang="en-US" sz="1100" b="1" strike="noStrike" spc="-1">
                <a:solidFill>
                  <a:srgbClr val="000000"/>
                </a:solidFill>
                <a:latin typeface="Arial"/>
                <a:ea typeface="DejaVu Sans"/>
              </a:rPr>
              <a:t>Viral Reference E-values</a:t>
            </a:r>
            <a:endParaRPr lang="en-US" sz="1100" b="0" strike="noStrike" spc="-1">
              <a:latin typeface="Arial"/>
            </a:endParaRPr>
          </a:p>
          <a:p>
            <a:pPr>
              <a:lnSpc>
                <a:spcPct val="100000"/>
              </a:lnSpc>
              <a:buNone/>
            </a:pPr>
            <a:endParaRPr lang="en-US" sz="1800" b="0" strike="noStrike" spc="-1">
              <a:latin typeface="Arial"/>
            </a:endParaRPr>
          </a:p>
          <a:p>
            <a:pPr>
              <a:lnSpc>
                <a:spcPct val="100000"/>
              </a:lnSpc>
              <a:buNone/>
            </a:pPr>
            <a:r>
              <a:rPr lang="en-US" sz="1050" b="1" strike="noStrike" spc="-1">
                <a:solidFill>
                  <a:srgbClr val="000000"/>
                </a:solidFill>
                <a:latin typeface="Arial"/>
                <a:ea typeface="DejaVu Sans"/>
              </a:rPr>
              <a:t>Non-RNA viruses</a:t>
            </a:r>
            <a:r>
              <a:rPr lang="en-US" sz="1050" b="0" strike="noStrike" spc="-1">
                <a:solidFill>
                  <a:srgbClr val="000000"/>
                </a:solidFill>
                <a:latin typeface="Arial"/>
                <a:ea typeface="DejaVu Sans"/>
              </a:rPr>
              <a:t>: 0.37 (IQR: 7.41e⁻¹⁰ to 1.99)</a:t>
            </a:r>
            <a:endParaRPr lang="en-US" sz="1050" b="0" strike="noStrike" spc="-1">
              <a:latin typeface="Arial"/>
            </a:endParaRPr>
          </a:p>
          <a:p>
            <a:pPr>
              <a:lnSpc>
                <a:spcPct val="100000"/>
              </a:lnSpc>
              <a:buNone/>
            </a:pPr>
            <a:endParaRPr lang="en-US" sz="1050" b="0" strike="noStrike" spc="-1">
              <a:latin typeface="Arial"/>
            </a:endParaRPr>
          </a:p>
          <a:p>
            <a:pPr>
              <a:lnSpc>
                <a:spcPct val="100000"/>
              </a:lnSpc>
              <a:buNone/>
            </a:pPr>
            <a:r>
              <a:rPr lang="en-US" sz="1050" b="1" strike="noStrike" spc="-1">
                <a:solidFill>
                  <a:srgbClr val="000000"/>
                </a:solidFill>
                <a:latin typeface="Arial"/>
                <a:ea typeface="DejaVu Sans"/>
              </a:rPr>
              <a:t>RNA viruses</a:t>
            </a:r>
            <a:r>
              <a:rPr lang="en-US" sz="1050" b="0" strike="noStrike" spc="-1">
                <a:solidFill>
                  <a:srgbClr val="000000"/>
                </a:solidFill>
                <a:latin typeface="Arial"/>
                <a:ea typeface="DejaVu Sans"/>
              </a:rPr>
              <a:t>: 1.34e⁻¹⁵  (IQR: 9.74e⁻³⁹ to 2.85e⁻⁷)</a:t>
            </a:r>
            <a:endParaRPr lang="en-US" sz="1050" b="0" strike="noStrike" spc="-1">
              <a:latin typeface="Arial"/>
            </a:endParaRPr>
          </a:p>
          <a:p>
            <a:pPr>
              <a:lnSpc>
                <a:spcPct val="100000"/>
              </a:lnSpc>
              <a:buNone/>
            </a:pP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6"/>
          <p:cNvSpPr/>
          <p:nvPr/>
        </p:nvSpPr>
        <p:spPr>
          <a:xfrm>
            <a:off x="228600" y="22824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Results: Mammalian - Sequence identity</a:t>
            </a:r>
            <a:endParaRPr lang="en-US" sz="1800" b="0" strike="noStrike" spc="-1">
              <a:latin typeface="Arial"/>
            </a:endParaRPr>
          </a:p>
        </p:txBody>
      </p:sp>
      <p:sp>
        <p:nvSpPr>
          <p:cNvPr id="216" name="Rectangle 215"/>
          <p:cNvSpPr/>
          <p:nvPr/>
        </p:nvSpPr>
        <p:spPr>
          <a:xfrm>
            <a:off x="228600" y="914400"/>
            <a:ext cx="4107600" cy="682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buNone/>
            </a:pPr>
            <a:r>
              <a:rPr lang="en-US" sz="1400" b="1" strike="noStrike" spc="-1">
                <a:solidFill>
                  <a:srgbClr val="000000"/>
                </a:solidFill>
                <a:latin typeface="Arial"/>
                <a:ea typeface="DejaVu Sans"/>
              </a:rPr>
              <a:t>80.59%</a:t>
            </a:r>
            <a:r>
              <a:rPr lang="en-US" sz="1400" b="0" strike="noStrike" spc="-1">
                <a:solidFill>
                  <a:srgbClr val="000000"/>
                </a:solidFill>
                <a:latin typeface="Arial"/>
                <a:ea typeface="DejaVu Sans"/>
              </a:rPr>
              <a:t> of viral contigs (5,004/6,209) had &lt;90% protein sequence identity with the closest known virus.</a:t>
            </a:r>
            <a:endParaRPr lang="en-US" sz="1400" b="0" strike="noStrike" spc="-1">
              <a:latin typeface="Arial"/>
            </a:endParaRPr>
          </a:p>
          <a:p>
            <a:pPr algn="just">
              <a:lnSpc>
                <a:spcPct val="100000"/>
              </a:lnSpc>
              <a:buNone/>
            </a:pPr>
            <a:endParaRPr lang="en-US" sz="1400" b="0" strike="noStrike" spc="-1">
              <a:latin typeface="Arial"/>
            </a:endParaRPr>
          </a:p>
          <a:p>
            <a:pPr algn="just">
              <a:lnSpc>
                <a:spcPct val="100000"/>
              </a:lnSpc>
              <a:buNone/>
            </a:pPr>
            <a:endParaRPr lang="en-US" sz="1400" b="0" strike="noStrike" spc="-1">
              <a:latin typeface="Arial"/>
            </a:endParaRPr>
          </a:p>
        </p:txBody>
      </p:sp>
      <p:pic>
        <p:nvPicPr>
          <p:cNvPr id="217" name="Picture 216"/>
          <p:cNvPicPr/>
          <p:nvPr/>
        </p:nvPicPr>
        <p:blipFill>
          <a:blip r:embed="rId3"/>
          <a:stretch/>
        </p:blipFill>
        <p:spPr>
          <a:xfrm>
            <a:off x="4800600" y="0"/>
            <a:ext cx="3687120" cy="4795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6"/>
          <p:cNvSpPr/>
          <p:nvPr/>
        </p:nvSpPr>
        <p:spPr>
          <a:xfrm>
            <a:off x="228600" y="11412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Results: Mammalian - Contig Length</a:t>
            </a:r>
            <a:endParaRPr lang="en-US" sz="1800" b="0" strike="noStrike" spc="-1">
              <a:latin typeface="Arial"/>
            </a:endParaRPr>
          </a:p>
        </p:txBody>
      </p:sp>
      <p:sp>
        <p:nvSpPr>
          <p:cNvPr id="219" name="Rectangle 218"/>
          <p:cNvSpPr/>
          <p:nvPr/>
        </p:nvSpPr>
        <p:spPr>
          <a:xfrm>
            <a:off x="228600" y="501120"/>
            <a:ext cx="4566600" cy="3840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buNone/>
            </a:pPr>
            <a:r>
              <a:rPr lang="en-US" sz="1000" b="1" strike="noStrike" spc="-1">
                <a:solidFill>
                  <a:srgbClr val="000000"/>
                </a:solidFill>
                <a:latin typeface="Arial"/>
                <a:ea typeface="DejaVu Sans"/>
              </a:rPr>
              <a:t>Overall Summary</a:t>
            </a:r>
            <a:r>
              <a:rPr lang="en-US" sz="1000" b="0" strike="noStrike" spc="-1">
                <a:solidFill>
                  <a:srgbClr val="000000"/>
                </a:solidFill>
                <a:latin typeface="Arial"/>
                <a:ea typeface="DejaVu Sans"/>
              </a:rPr>
              <a:t>:</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0" strike="noStrike" spc="-1">
                <a:solidFill>
                  <a:srgbClr val="000000"/>
                </a:solidFill>
                <a:latin typeface="Arial"/>
                <a:ea typeface="DejaVu Sans"/>
              </a:rPr>
              <a:t>    Total Contigs: 1,225 contigs &gt;1,000 nt.</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1" strike="noStrike" spc="-1">
                <a:solidFill>
                  <a:srgbClr val="000000"/>
                </a:solidFill>
                <a:latin typeface="Arial"/>
                <a:ea typeface="DejaVu Sans"/>
              </a:rPr>
              <a:t> Novel Contigs</a:t>
            </a:r>
            <a:r>
              <a:rPr lang="en-US" sz="1000" b="0" strike="noStrike" spc="-1">
                <a:solidFill>
                  <a:srgbClr val="000000"/>
                </a:solidFill>
                <a:latin typeface="Arial"/>
                <a:ea typeface="DejaVu Sans"/>
              </a:rPr>
              <a:t>:</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0" strike="noStrike" spc="-1">
                <a:solidFill>
                  <a:srgbClr val="000000"/>
                </a:solidFill>
                <a:latin typeface="Arial"/>
                <a:ea typeface="DejaVu Sans"/>
              </a:rPr>
              <a:t>        Total: 444 total &gt;1,000 nt.</a:t>
            </a:r>
            <a:endParaRPr lang="en-US" sz="1000" b="0" strike="noStrike" spc="-1">
              <a:latin typeface="Arial"/>
            </a:endParaRPr>
          </a:p>
          <a:p>
            <a:pPr>
              <a:lnSpc>
                <a:spcPct val="100000"/>
              </a:lnSpc>
              <a:buNone/>
            </a:pPr>
            <a:r>
              <a:rPr lang="en-US" sz="1000" b="0" strike="noStrike" spc="-1">
                <a:solidFill>
                  <a:srgbClr val="000000"/>
                </a:solidFill>
                <a:latin typeface="Arial"/>
                <a:ea typeface="DejaVu Sans"/>
              </a:rPr>
              <a:t>        Median Length: 2,619 nt (range: 1,001–26,479 nt).</a:t>
            </a:r>
            <a:endParaRPr lang="en-US" sz="1000" b="0" strike="noStrike" spc="-1">
              <a:latin typeface="Arial"/>
            </a:endParaRPr>
          </a:p>
          <a:p>
            <a:pPr>
              <a:lnSpc>
                <a:spcPct val="100000"/>
              </a:lnSpc>
              <a:buNone/>
            </a:pPr>
            <a:endParaRPr lang="en-US" sz="1100" b="0" strike="noStrike" spc="-1">
              <a:latin typeface="Arial"/>
            </a:endParaRPr>
          </a:p>
          <a:p>
            <a:pPr>
              <a:lnSpc>
                <a:spcPct val="100000"/>
              </a:lnSpc>
              <a:buNone/>
            </a:pPr>
            <a:endParaRPr lang="en-US" sz="1100" b="0" strike="noStrike" spc="-1">
              <a:latin typeface="Arial"/>
            </a:endParaRPr>
          </a:p>
          <a:p>
            <a:pPr>
              <a:lnSpc>
                <a:spcPct val="100000"/>
              </a:lnSpc>
              <a:buNone/>
            </a:pPr>
            <a:r>
              <a:rPr lang="en-US" sz="1100" b="0" strike="noStrike" spc="-1">
                <a:solidFill>
                  <a:srgbClr val="000000"/>
                </a:solidFill>
                <a:latin typeface="Arial"/>
                <a:ea typeface="DejaVu Sans"/>
              </a:rPr>
              <a:t>   </a:t>
            </a:r>
            <a:endParaRPr lang="en-US" sz="1100" b="0" strike="noStrike" spc="-1">
              <a:latin typeface="Arial"/>
            </a:endParaRPr>
          </a:p>
        </p:txBody>
      </p:sp>
      <p:pic>
        <p:nvPicPr>
          <p:cNvPr id="220" name="Picture 219"/>
          <p:cNvPicPr/>
          <p:nvPr/>
        </p:nvPicPr>
        <p:blipFill>
          <a:blip r:embed="rId3"/>
          <a:stretch/>
        </p:blipFill>
        <p:spPr>
          <a:xfrm>
            <a:off x="5257800" y="114480"/>
            <a:ext cx="3598920" cy="4680720"/>
          </a:xfrm>
          <a:prstGeom prst="rect">
            <a:avLst/>
          </a:prstGeom>
          <a:ln w="0">
            <a:noFill/>
          </a:ln>
        </p:spPr>
      </p:pic>
      <p:pic>
        <p:nvPicPr>
          <p:cNvPr id="221" name="Picture 220"/>
          <p:cNvPicPr/>
          <p:nvPr/>
        </p:nvPicPr>
        <p:blipFill>
          <a:blip r:embed="rId4"/>
          <a:stretch/>
        </p:blipFill>
        <p:spPr>
          <a:xfrm>
            <a:off x="1371600" y="1865520"/>
            <a:ext cx="3666600" cy="2932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4"/>
          <p:cNvSpPr/>
          <p:nvPr/>
        </p:nvSpPr>
        <p:spPr>
          <a:xfrm>
            <a:off x="228600" y="36648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Results: Mammalian - Functional annotation </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Arial"/>
              </a:rPr>
              <a:t>of the top ten largest contigs</a:t>
            </a:r>
            <a:endParaRPr lang="en-US" sz="1800" b="0" strike="noStrike" spc="-1">
              <a:latin typeface="Arial"/>
            </a:endParaRPr>
          </a:p>
        </p:txBody>
      </p:sp>
      <p:pic>
        <p:nvPicPr>
          <p:cNvPr id="223" name="Picture 222"/>
          <p:cNvPicPr/>
          <p:nvPr/>
        </p:nvPicPr>
        <p:blipFill>
          <a:blip r:embed="rId3"/>
          <a:stretch/>
        </p:blipFill>
        <p:spPr>
          <a:xfrm>
            <a:off x="5029200" y="20520"/>
            <a:ext cx="3879000" cy="4742640"/>
          </a:xfrm>
          <a:prstGeom prst="rect">
            <a:avLst/>
          </a:prstGeom>
          <a:ln w="0">
            <a:noFill/>
          </a:ln>
        </p:spPr>
      </p:pic>
      <p:pic>
        <p:nvPicPr>
          <p:cNvPr id="224" name="Picture 223"/>
          <p:cNvPicPr/>
          <p:nvPr/>
        </p:nvPicPr>
        <p:blipFill>
          <a:blip r:embed="rId4"/>
          <a:stretch/>
        </p:blipFill>
        <p:spPr>
          <a:xfrm>
            <a:off x="228600" y="1357920"/>
            <a:ext cx="4564800" cy="1606680"/>
          </a:xfrm>
          <a:prstGeom prst="rect">
            <a:avLst/>
          </a:prstGeom>
          <a:ln w="0">
            <a:noFill/>
          </a:ln>
        </p:spPr>
      </p:pic>
      <p:sp>
        <p:nvSpPr>
          <p:cNvPr id="225" name="Rectangle 224"/>
          <p:cNvSpPr/>
          <p:nvPr/>
        </p:nvSpPr>
        <p:spPr>
          <a:xfrm>
            <a:off x="457200" y="3200400"/>
            <a:ext cx="4336560" cy="86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gn="just">
              <a:lnSpc>
                <a:spcPct val="100000"/>
              </a:lnSpc>
              <a:buClr>
                <a:srgbClr val="000000"/>
              </a:buClr>
              <a:buSzPct val="45000"/>
              <a:buFont typeface="Wingdings" charset="2"/>
              <a:buChar char=""/>
            </a:pPr>
            <a:r>
              <a:rPr lang="en-US" sz="1100" b="0" strike="noStrike" spc="-1">
                <a:solidFill>
                  <a:srgbClr val="000000"/>
                </a:solidFill>
                <a:latin typeface="Arial"/>
                <a:ea typeface="DejaVu Sans"/>
              </a:rPr>
              <a:t>SRR12430148_con-1: Identified RNA editing site (</a:t>
            </a:r>
            <a:r>
              <a:rPr lang="en-US" sz="1100" b="1" strike="noStrike" spc="-1">
                <a:solidFill>
                  <a:srgbClr val="000000"/>
                </a:solidFill>
                <a:latin typeface="Arial"/>
                <a:ea typeface="DejaVu Sans"/>
              </a:rPr>
              <a:t>TTAAAAAAGGCA</a:t>
            </a:r>
            <a:r>
              <a:rPr lang="en-US" sz="1100" b="0" strike="noStrike" spc="-1">
                <a:solidFill>
                  <a:srgbClr val="000000"/>
                </a:solidFill>
                <a:latin typeface="Arial"/>
                <a:ea typeface="DejaVu Sans"/>
              </a:rPr>
              <a:t>), similar to Mount Mabu Lophuromys virus 1¹.</a:t>
            </a:r>
            <a:endParaRPr lang="en-US" sz="1100" b="0" strike="noStrike" spc="-1">
              <a:latin typeface="Arial"/>
            </a:endParaRPr>
          </a:p>
          <a:p>
            <a:pPr marL="216000" indent="-216000" algn="just">
              <a:lnSpc>
                <a:spcPct val="100000"/>
              </a:lnSpc>
              <a:buClr>
                <a:srgbClr val="000000"/>
              </a:buClr>
              <a:buSzPct val="45000"/>
              <a:buFont typeface="Wingdings" charset="2"/>
              <a:buChar char=""/>
            </a:pPr>
            <a:r>
              <a:rPr lang="en-US" sz="1100" b="0" strike="noStrike" spc="-1">
                <a:solidFill>
                  <a:srgbClr val="000000"/>
                </a:solidFill>
                <a:latin typeface="Arial"/>
                <a:ea typeface="DejaVu Sans"/>
              </a:rPr>
              <a:t>Matches conserved motif (</a:t>
            </a:r>
            <a:r>
              <a:rPr lang="en-US" sz="1100" b="1" strike="noStrike" spc="-1">
                <a:solidFill>
                  <a:srgbClr val="000000"/>
                </a:solidFill>
                <a:latin typeface="Arial"/>
                <a:ea typeface="DejaVu Sans"/>
              </a:rPr>
              <a:t>YTAAAARRGGCA</a:t>
            </a:r>
            <a:r>
              <a:rPr lang="en-US" sz="1100" b="0" strike="noStrike" spc="-1">
                <a:solidFill>
                  <a:srgbClr val="000000"/>
                </a:solidFill>
                <a:latin typeface="Arial"/>
                <a:ea typeface="DejaVu Sans"/>
              </a:rPr>
              <a:t>) found in </a:t>
            </a:r>
            <a:r>
              <a:rPr lang="en-US" sz="1100" b="0" i="1" strike="noStrike" spc="-1">
                <a:solidFill>
                  <a:srgbClr val="000000"/>
                </a:solidFill>
                <a:latin typeface="Arial"/>
                <a:ea typeface="DejaVu Sans"/>
              </a:rPr>
              <a:t>Henipavirus</a:t>
            </a:r>
            <a:r>
              <a:rPr lang="en-US" sz="1100" b="0" strike="noStrike" spc="-1">
                <a:solidFill>
                  <a:srgbClr val="000000"/>
                </a:solidFill>
                <a:latin typeface="Arial"/>
                <a:ea typeface="DejaVu Sans"/>
              </a:rPr>
              <a:t>, </a:t>
            </a:r>
            <a:r>
              <a:rPr lang="en-US" sz="1100" b="0" i="1" strike="noStrike" spc="-1">
                <a:solidFill>
                  <a:srgbClr val="000000"/>
                </a:solidFill>
                <a:latin typeface="Arial"/>
                <a:ea typeface="DejaVu Sans"/>
              </a:rPr>
              <a:t>Morbillivirus</a:t>
            </a:r>
            <a:r>
              <a:rPr lang="en-US" sz="1100" b="0" strike="noStrike" spc="-1">
                <a:solidFill>
                  <a:srgbClr val="000000"/>
                </a:solidFill>
                <a:latin typeface="Arial"/>
                <a:ea typeface="DejaVu Sans"/>
              </a:rPr>
              <a:t>, and </a:t>
            </a:r>
            <a:r>
              <a:rPr lang="en-US" sz="1100" b="0" i="1" strike="noStrike" spc="-1">
                <a:solidFill>
                  <a:srgbClr val="000000"/>
                </a:solidFill>
                <a:latin typeface="Arial"/>
                <a:ea typeface="DejaVu Sans"/>
              </a:rPr>
              <a:t>Jeilongvirus</a:t>
            </a:r>
            <a:r>
              <a:rPr lang="en-US" sz="1100" b="0" strike="noStrike" spc="-1">
                <a:solidFill>
                  <a:srgbClr val="000000"/>
                </a:solidFill>
                <a:latin typeface="Arial"/>
                <a:ea typeface="DejaVu Sans"/>
              </a:rPr>
              <a:t> genera.</a:t>
            </a:r>
            <a:endParaRPr lang="en-US" sz="1100" b="0" strike="noStrike" spc="-1">
              <a:latin typeface="Arial"/>
            </a:endParaRPr>
          </a:p>
        </p:txBody>
      </p:sp>
      <p:sp>
        <p:nvSpPr>
          <p:cNvPr id="226" name="Rectangle 225"/>
          <p:cNvSpPr/>
          <p:nvPr/>
        </p:nvSpPr>
        <p:spPr>
          <a:xfrm>
            <a:off x="914400" y="4800600"/>
            <a:ext cx="7079760" cy="63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800" b="0" strike="noStrike" spc="-1">
                <a:solidFill>
                  <a:srgbClr val="808080"/>
                </a:solidFill>
                <a:latin typeface="ariel"/>
                <a:ea typeface="ヒラギノ角ゴ Pro W3"/>
              </a:rPr>
              <a:t>¹Vanmechelen B, Bletsa M, Laenen L, et al. Discovery and genome characterization of three new Jeilongviruses, a lineage of paramyxoviruses characterized by their unique membrane proteins. BMC Genomics. 2018;19(1):617. doi:10.1186/s12864-018-4995-0</a:t>
            </a:r>
            <a:endParaRPr lang="en-US" sz="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p:cNvSpPr/>
          <p:nvPr/>
        </p:nvSpPr>
        <p:spPr>
          <a:xfrm>
            <a:off x="228600" y="339120"/>
            <a:ext cx="3650400" cy="33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de-DE" sz="1800" b="0" strike="noStrike" spc="-1">
                <a:solidFill>
                  <a:srgbClr val="666666"/>
                </a:solidFill>
                <a:latin typeface="Arial"/>
                <a:ea typeface="Arial"/>
              </a:rPr>
              <a:t> Results: Mammalian - Subjects </a:t>
            </a:r>
            <a:endParaRPr lang="en-US" sz="1800" b="0" strike="noStrike" spc="-1">
              <a:latin typeface="Arial"/>
            </a:endParaRPr>
          </a:p>
        </p:txBody>
      </p:sp>
      <p:pic>
        <p:nvPicPr>
          <p:cNvPr id="228" name="Picture 227"/>
          <p:cNvPicPr/>
          <p:nvPr/>
        </p:nvPicPr>
        <p:blipFill>
          <a:blip r:embed="rId3"/>
          <a:stretch/>
        </p:blipFill>
        <p:spPr>
          <a:xfrm>
            <a:off x="228600" y="2743200"/>
            <a:ext cx="4790160" cy="1593000"/>
          </a:xfrm>
          <a:prstGeom prst="rect">
            <a:avLst/>
          </a:prstGeom>
          <a:ln w="0">
            <a:noFill/>
          </a:ln>
        </p:spPr>
      </p:pic>
      <p:sp>
        <p:nvSpPr>
          <p:cNvPr id="229" name="Rectangle 228"/>
          <p:cNvSpPr/>
          <p:nvPr/>
        </p:nvSpPr>
        <p:spPr>
          <a:xfrm>
            <a:off x="5257800" y="1371600"/>
            <a:ext cx="3650400" cy="2590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marL="216000" indent="-216000">
              <a:lnSpc>
                <a:spcPct val="100000"/>
              </a:lnSpc>
              <a:buClr>
                <a:srgbClr val="000000"/>
              </a:buClr>
              <a:buSzPct val="45000"/>
              <a:buFont typeface="Wingdings" charset="2"/>
              <a:buChar char=""/>
            </a:pPr>
            <a:r>
              <a:rPr lang="en-US" sz="1400" b="1" strike="noStrike" spc="-1">
                <a:solidFill>
                  <a:srgbClr val="000000"/>
                </a:solidFill>
                <a:latin typeface="Arial"/>
                <a:ea typeface="DejaVu Sans"/>
              </a:rPr>
              <a:t>PRRSV</a:t>
            </a:r>
            <a:r>
              <a:rPr lang="en-US" sz="1400" b="0" strike="noStrike" spc="-1">
                <a:solidFill>
                  <a:srgbClr val="000000"/>
                </a:solidFill>
                <a:latin typeface="Arial"/>
                <a:ea typeface="DejaVu Sans"/>
              </a:rPr>
              <a:t>: 981 contigs from study ERP130049, using African green monkey (</a:t>
            </a:r>
            <a:r>
              <a:rPr lang="en-US" sz="1400" b="0" i="1" strike="noStrike" spc="-1">
                <a:solidFill>
                  <a:srgbClr val="000000"/>
                </a:solidFill>
                <a:latin typeface="Arial"/>
                <a:ea typeface="DejaVu Sans"/>
              </a:rPr>
              <a:t>Chlorocebus sabaeus</a:t>
            </a:r>
            <a:r>
              <a:rPr lang="en-US" sz="1400" b="0" strike="noStrike" spc="-1">
                <a:solidFill>
                  <a:srgbClr val="000000"/>
                </a:solidFill>
                <a:latin typeface="Arial"/>
                <a:ea typeface="DejaVu Sans"/>
              </a:rPr>
              <a:t>) cell lines from fetal kidney tissue—not natural infections.</a:t>
            </a:r>
            <a:endParaRPr lang="en-US" sz="1400" b="0" strike="noStrike" spc="-1">
              <a:latin typeface="Arial"/>
            </a:endParaRPr>
          </a:p>
          <a:p>
            <a:pPr>
              <a:lnSpc>
                <a:spcPct val="100000"/>
              </a:lnSpc>
              <a:buNone/>
            </a:pPr>
            <a:endParaRPr lang="en-US" sz="1400" b="0" strike="noStrike" spc="-1">
              <a:latin typeface="Arial"/>
            </a:endParaRPr>
          </a:p>
          <a:p>
            <a:pPr marL="216000" indent="-216000">
              <a:lnSpc>
                <a:spcPct val="100000"/>
              </a:lnSpc>
              <a:buClr>
                <a:srgbClr val="000000"/>
              </a:buClr>
              <a:buSzPct val="45000"/>
              <a:buFont typeface="Wingdings" charset="2"/>
              <a:buChar char=""/>
            </a:pPr>
            <a:r>
              <a:rPr lang="en-US" sz="1400" b="1" strike="noStrike" spc="-1">
                <a:solidFill>
                  <a:srgbClr val="000000"/>
                </a:solidFill>
                <a:latin typeface="Arial"/>
                <a:ea typeface="DejaVu Sans"/>
              </a:rPr>
              <a:t>Majority of hosts</a:t>
            </a:r>
            <a:r>
              <a:rPr lang="en-US" sz="1400" b="0" strike="noStrike" spc="-1">
                <a:solidFill>
                  <a:srgbClr val="000000"/>
                </a:solidFill>
                <a:latin typeface="Arial"/>
                <a:ea typeface="DejaVu Sans"/>
              </a:rPr>
              <a:t>: Farm animals;  </a:t>
            </a:r>
            <a:endParaRPr lang="en-US" sz="1400" b="0" strike="noStrike" spc="-1">
              <a:latin typeface="Arial"/>
            </a:endParaRPr>
          </a:p>
          <a:p>
            <a:pPr marL="216000" indent="-216000">
              <a:lnSpc>
                <a:spcPct val="100000"/>
              </a:lnSpc>
              <a:buClr>
                <a:srgbClr val="000000"/>
              </a:buClr>
              <a:buSzPct val="45000"/>
              <a:buFont typeface="Wingdings" charset="2"/>
              <a:buChar char=""/>
            </a:pPr>
            <a:r>
              <a:rPr lang="en-US" sz="1400" b="0" strike="noStrike" spc="-1">
                <a:solidFill>
                  <a:srgbClr val="000000"/>
                </a:solidFill>
                <a:latin typeface="Arial"/>
                <a:ea typeface="DejaVu Sans"/>
              </a:rPr>
              <a:t>! dairy products but listing cattle </a:t>
            </a:r>
            <a:r>
              <a:rPr lang="en-US" sz="1400" b="0" i="1" strike="noStrike" spc="-1">
                <a:solidFill>
                  <a:srgbClr val="000000"/>
                </a:solidFill>
                <a:latin typeface="Arial"/>
                <a:ea typeface="DejaVu Sans"/>
              </a:rPr>
              <a:t>(Bos taurus)</a:t>
            </a:r>
            <a:r>
              <a:rPr lang="en-US" sz="1400" b="0" strike="noStrike" spc="-1">
                <a:solidFill>
                  <a:srgbClr val="000000"/>
                </a:solidFill>
                <a:latin typeface="Arial"/>
                <a:ea typeface="DejaVu Sans"/>
              </a:rPr>
              <a:t> as the host.</a:t>
            </a:r>
            <a:endParaRPr lang="en-US" sz="1400" b="0" strike="noStrike" spc="-1">
              <a:latin typeface="Arial"/>
            </a:endParaRPr>
          </a:p>
        </p:txBody>
      </p:sp>
      <p:pic>
        <p:nvPicPr>
          <p:cNvPr id="230" name="Picture 229"/>
          <p:cNvPicPr/>
          <p:nvPr/>
        </p:nvPicPr>
        <p:blipFill>
          <a:blip r:embed="rId4"/>
          <a:stretch/>
        </p:blipFill>
        <p:spPr>
          <a:xfrm>
            <a:off x="228600" y="851040"/>
            <a:ext cx="4795200" cy="1204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angle 230"/>
          <p:cNvSpPr/>
          <p:nvPr/>
        </p:nvSpPr>
        <p:spPr>
          <a:xfrm>
            <a:off x="228600" y="339120"/>
            <a:ext cx="5936400" cy="59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de-DE" sz="1800" b="0" strike="noStrike" spc="-1">
                <a:solidFill>
                  <a:srgbClr val="666666"/>
                </a:solidFill>
                <a:latin typeface="Arial"/>
                <a:ea typeface="Arial"/>
              </a:rPr>
              <a:t> Results:Mammalian - Summary</a:t>
            </a:r>
            <a:endParaRPr lang="en-US" sz="1800" b="0" strike="noStrike" spc="-1">
              <a:latin typeface="Arial"/>
            </a:endParaRPr>
          </a:p>
        </p:txBody>
      </p:sp>
      <p:sp>
        <p:nvSpPr>
          <p:cNvPr id="232" name="Rectangle 231"/>
          <p:cNvSpPr/>
          <p:nvPr/>
        </p:nvSpPr>
        <p:spPr>
          <a:xfrm>
            <a:off x="233280" y="893160"/>
            <a:ext cx="8675280" cy="161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000" b="1" strike="noStrike" spc="-1">
                <a:solidFill>
                  <a:srgbClr val="000000"/>
                </a:solidFill>
                <a:latin typeface="Arial"/>
                <a:ea typeface="DejaVu Sans"/>
              </a:rPr>
              <a:t>RNA virus contig assembly results</a:t>
            </a:r>
            <a:endParaRPr lang="en-US" sz="1000" b="0" strike="noStrike" spc="-1">
              <a:latin typeface="Arial"/>
            </a:endParaRPr>
          </a:p>
          <a:p>
            <a:pPr>
              <a:lnSpc>
                <a:spcPct val="100000"/>
              </a:lnSpc>
              <a:buNone/>
            </a:pP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000000"/>
                </a:solidFill>
                <a:latin typeface="Arial"/>
                <a:ea typeface="DejaVu Sans"/>
              </a:rPr>
              <a:t>Assembled 6,209 contigs from 332 samples aligned to RNA virus families.</a:t>
            </a: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000000"/>
                </a:solidFill>
                <a:latin typeface="Arial"/>
                <a:ea typeface="DejaVu Sans"/>
              </a:rPr>
              <a:t>Cross-finding: Identified 11 non-RNA virus families with lower E-values than RNA viruses.</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1" strike="noStrike" spc="-1">
                <a:solidFill>
                  <a:srgbClr val="000000"/>
                </a:solidFill>
                <a:latin typeface="Arial"/>
                <a:ea typeface="DejaVu Sans"/>
              </a:rPr>
              <a:t>Contig characteristics</a:t>
            </a:r>
            <a:endParaRPr lang="en-US" sz="1000" b="0" strike="noStrike" spc="-1">
              <a:latin typeface="Arial"/>
            </a:endParaRPr>
          </a:p>
          <a:p>
            <a:pPr>
              <a:lnSpc>
                <a:spcPct val="100000"/>
              </a:lnSpc>
              <a:buNone/>
            </a:pP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000000"/>
                </a:solidFill>
                <a:latin typeface="Arial"/>
                <a:ea typeface="DejaVu Sans"/>
              </a:rPr>
              <a:t>80.59% (5,004/6,209) of viral contigs exhibited &lt;90% protein sequence identity with the closest known virus.</a:t>
            </a: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000000"/>
                </a:solidFill>
                <a:latin typeface="Arial"/>
                <a:ea typeface="DejaVu Sans"/>
              </a:rPr>
              <a:t>19.72% (1,225) of contigs were &gt;1,000 nt across all phyla.</a:t>
            </a: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000000"/>
                </a:solidFill>
                <a:latin typeface="Arial"/>
                <a:ea typeface="DejaVu Sans"/>
              </a:rPr>
              <a:t>444 contigs had a length &gt;1,000 nt and sequence identity &lt;90%.</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1" strike="noStrike" spc="-1">
                <a:solidFill>
                  <a:srgbClr val="000000"/>
                </a:solidFill>
                <a:latin typeface="Arial"/>
                <a:ea typeface="DejaVu Sans"/>
              </a:rPr>
              <a:t>Dominant phyla</a:t>
            </a:r>
            <a:endParaRPr lang="en-US" sz="1000" b="0" strike="noStrike" spc="-1">
              <a:latin typeface="Arial"/>
            </a:endParaRPr>
          </a:p>
          <a:p>
            <a:pPr>
              <a:lnSpc>
                <a:spcPct val="100000"/>
              </a:lnSpc>
              <a:buNone/>
            </a:pP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000000"/>
                </a:solidFill>
                <a:latin typeface="Arial"/>
                <a:ea typeface="DejaVu Sans"/>
              </a:rPr>
              <a:t>Top three phyla: </a:t>
            </a:r>
            <a:r>
              <a:rPr lang="en-US" sz="1000" b="0" i="1" strike="noStrike" spc="-1">
                <a:solidFill>
                  <a:srgbClr val="000000"/>
                </a:solidFill>
                <a:latin typeface="Arial"/>
                <a:ea typeface="DejaVu Sans"/>
              </a:rPr>
              <a:t>Lenarviricota</a:t>
            </a:r>
            <a:r>
              <a:rPr lang="en-US" sz="1000" b="0" strike="noStrike" spc="-1">
                <a:solidFill>
                  <a:srgbClr val="000000"/>
                </a:solidFill>
                <a:latin typeface="Arial"/>
                <a:ea typeface="DejaVu Sans"/>
              </a:rPr>
              <a:t>,</a:t>
            </a:r>
            <a:r>
              <a:rPr lang="en-US" sz="1000" b="0" i="1" strike="noStrike" spc="-1">
                <a:solidFill>
                  <a:srgbClr val="000000"/>
                </a:solidFill>
                <a:latin typeface="Arial"/>
                <a:ea typeface="DejaVu Sans"/>
              </a:rPr>
              <a:t> Kitrinoviricota</a:t>
            </a:r>
            <a:r>
              <a:rPr lang="en-US" sz="1000" b="0" strike="noStrike" spc="-1">
                <a:solidFill>
                  <a:srgbClr val="000000"/>
                </a:solidFill>
                <a:latin typeface="Arial"/>
                <a:ea typeface="DejaVu Sans"/>
              </a:rPr>
              <a:t>, and </a:t>
            </a:r>
            <a:r>
              <a:rPr lang="en-US" sz="1000" b="0" i="1" strike="noStrike" spc="-1">
                <a:solidFill>
                  <a:srgbClr val="000000"/>
                </a:solidFill>
                <a:latin typeface="Arial"/>
                <a:ea typeface="DejaVu Sans"/>
              </a:rPr>
              <a:t>Pisuviricota</a:t>
            </a:r>
            <a:r>
              <a:rPr lang="en-US" sz="1000" b="0" strike="noStrike" spc="-1">
                <a:solidFill>
                  <a:srgbClr val="000000"/>
                </a:solidFill>
                <a:latin typeface="Arial"/>
                <a:ea typeface="DejaVu Sans"/>
              </a:rPr>
              <a:t> (most prevalent).</a:t>
            </a: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000000"/>
                </a:solidFill>
                <a:latin typeface="Arial"/>
                <a:ea typeface="DejaVu Sans"/>
              </a:rPr>
              <a:t>Predominantly associated with farm animal viruses.</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1" strike="noStrike" spc="-1">
                <a:solidFill>
                  <a:srgbClr val="000000"/>
                </a:solidFill>
                <a:latin typeface="Arial"/>
                <a:ea typeface="DejaVu Sans"/>
              </a:rPr>
              <a:t>Functional annotation</a:t>
            </a:r>
            <a:endParaRPr lang="en-US" sz="1000" b="0" strike="noStrike" spc="-1">
              <a:latin typeface="Arial"/>
            </a:endParaRPr>
          </a:p>
          <a:p>
            <a:pPr>
              <a:lnSpc>
                <a:spcPct val="100000"/>
              </a:lnSpc>
              <a:buNone/>
            </a:pP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000000"/>
                </a:solidFill>
                <a:latin typeface="Arial"/>
                <a:ea typeface="DejaVu Sans"/>
              </a:rPr>
              <a:t>Consistent identification of RNA-dependent RNA polymerase (RdRp), used for screening.</a:t>
            </a: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000000"/>
                </a:solidFill>
                <a:latin typeface="Arial"/>
                <a:ea typeface="DejaVu Sans"/>
              </a:rPr>
              <a:t>Many contigs revealed characteristic protein domains specific to their virus families, including an RNA editing site.</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1" strike="noStrike" spc="-1">
                <a:solidFill>
                  <a:srgbClr val="000000"/>
                </a:solidFill>
                <a:latin typeface="Arial"/>
                <a:ea typeface="DejaVu Sans"/>
              </a:rPr>
              <a:t>Notable findings</a:t>
            </a:r>
            <a:endParaRPr lang="en-US" sz="1000" b="0" strike="noStrike" spc="-1">
              <a:latin typeface="Arial"/>
            </a:endParaRPr>
          </a:p>
          <a:p>
            <a:pPr>
              <a:lnSpc>
                <a:spcPct val="100000"/>
              </a:lnSpc>
              <a:buNone/>
            </a:pP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000000"/>
                </a:solidFill>
                <a:latin typeface="Arial"/>
                <a:ea typeface="DejaVu Sans"/>
              </a:rPr>
              <a:t>Detected viruses present in dairy products and fetal kidney cell lines from African green monkeys. </a:t>
            </a:r>
            <a:r>
              <a:rPr lang="en-US" sz="1800" b="0" strike="noStrike" spc="-1">
                <a:solidFill>
                  <a:srgbClr val="000000"/>
                </a:solidFill>
                <a:latin typeface="Arial"/>
                <a:ea typeface="DejaVu Sans"/>
              </a:rPr>
              <a:t>   </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sp>
        <p:nvSpPr>
          <p:cNvPr id="233" name="Rectangle 232"/>
          <p:cNvSpPr/>
          <p:nvPr/>
        </p:nvSpPr>
        <p:spPr>
          <a:xfrm>
            <a:off x="4680" y="2971800"/>
            <a:ext cx="2960280" cy="3021480"/>
          </a:xfrm>
          <a:prstGeom prst="rect">
            <a:avLst/>
          </a:prstGeom>
          <a:noFill/>
          <a:ln w="0">
            <a:noFill/>
          </a:ln>
        </p:spPr>
        <p:style>
          <a:lnRef idx="0">
            <a:scrgbClr r="0" g="0" b="0"/>
          </a:lnRef>
          <a:fillRef idx="0">
            <a:scrgbClr r="0" g="0" b="0"/>
          </a:fillRef>
          <a:effectRef idx="0">
            <a:scrgbClr r="0" g="0" b="0"/>
          </a:effectRef>
          <a:fontRef idx="minor"/>
        </p:style>
      </p:sp>
      <p:sp>
        <p:nvSpPr>
          <p:cNvPr id="234" name="Rectangle 233"/>
          <p:cNvSpPr/>
          <p:nvPr/>
        </p:nvSpPr>
        <p:spPr>
          <a:xfrm>
            <a:off x="6172200" y="2971800"/>
            <a:ext cx="2960280" cy="302148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790920" y="1843920"/>
            <a:ext cx="7543080" cy="612720"/>
          </a:xfrm>
          <a:prstGeom prst="rect">
            <a:avLst/>
          </a:prstGeom>
          <a:noFill/>
          <a:ln w="0">
            <a:noFill/>
          </a:ln>
        </p:spPr>
        <p:txBody>
          <a:bodyPr lIns="0" tIns="0" rIns="0" bIns="0" anchor="ctr">
            <a:noAutofit/>
          </a:bodyPr>
          <a:lstStyle/>
          <a:p>
            <a:pPr>
              <a:lnSpc>
                <a:spcPct val="90000"/>
              </a:lnSpc>
              <a:buNone/>
            </a:pPr>
            <a:r>
              <a:rPr lang="en-US" sz="4400" b="1" strike="noStrike" spc="-1">
                <a:solidFill>
                  <a:srgbClr val="000000"/>
                </a:solidFill>
                <a:latin typeface="Arial"/>
                <a:ea typeface="DejaVu Sans"/>
              </a:rPr>
              <a:t>Conclusion and Outlook</a:t>
            </a:r>
            <a:endParaRPr lang="en-US"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extfeld 5"/>
          <p:cNvSpPr/>
          <p:nvPr/>
        </p:nvSpPr>
        <p:spPr>
          <a:xfrm>
            <a:off x="327240" y="228600"/>
            <a:ext cx="8581320" cy="3545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spcBef>
                <a:spcPts val="360"/>
              </a:spcBef>
              <a:buNone/>
              <a:tabLst>
                <a:tab pos="0" algn="l"/>
              </a:tabLst>
            </a:pPr>
            <a:r>
              <a:rPr lang="en-US" sz="1800" b="0" strike="noStrike" spc="-1">
                <a:solidFill>
                  <a:srgbClr val="666666"/>
                </a:solidFill>
                <a:latin typeface="Arial"/>
                <a:ea typeface="Arial"/>
              </a:rPr>
              <a:t>Conclusion</a:t>
            </a:r>
            <a:endParaRPr lang="en-US" sz="1800" b="0" strike="noStrike" spc="-1">
              <a:latin typeface="Arial"/>
            </a:endParaRPr>
          </a:p>
          <a:p>
            <a:pPr algn="ctr">
              <a:lnSpc>
                <a:spcPct val="100000"/>
              </a:lnSpc>
              <a:spcBef>
                <a:spcPts val="360"/>
              </a:spcBef>
              <a:buNone/>
              <a:tabLst>
                <a:tab pos="0" algn="l"/>
              </a:tabLst>
            </a:pPr>
            <a:endParaRPr lang="en-US" sz="18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de-DE" sz="1200" b="1" strike="noStrike" spc="-1">
                <a:solidFill>
                  <a:srgbClr val="000000"/>
                </a:solidFill>
                <a:latin typeface="Arial"/>
                <a:ea typeface="DejaVu Sans"/>
              </a:rPr>
              <a:t>Taubert – liver sequencing data</a:t>
            </a:r>
            <a:r>
              <a:rPr lang="de-DE" sz="1200" b="0" strike="noStrike" spc="-1">
                <a:solidFill>
                  <a:srgbClr val="000000"/>
                </a:solidFill>
                <a:latin typeface="Arial"/>
                <a:ea typeface="DejaVu Sans"/>
              </a:rPr>
              <a:t>: </a:t>
            </a:r>
            <a:endParaRPr lang="en-US" sz="1200" b="0" strike="noStrike" spc="-1">
              <a:latin typeface="Arial"/>
            </a:endParaRPr>
          </a:p>
          <a:p>
            <a:pPr>
              <a:lnSpc>
                <a:spcPct val="100000"/>
              </a:lnSpc>
              <a:buNone/>
              <a:tabLst>
                <a:tab pos="0" algn="l"/>
              </a:tabLst>
            </a:pPr>
            <a:endParaRPr lang="en-US" sz="1200" b="0" strike="noStrike" spc="-1">
              <a:latin typeface="Arial"/>
            </a:endParaRPr>
          </a:p>
          <a:p>
            <a:pPr marL="216000" indent="-216000">
              <a:lnSpc>
                <a:spcPct val="100000"/>
              </a:lnSpc>
              <a:buClr>
                <a:srgbClr val="000000"/>
              </a:buClr>
              <a:buFont typeface="Wingdings" charset="2"/>
              <a:buChar char=""/>
              <a:tabLst>
                <a:tab pos="0" algn="l"/>
              </a:tabLst>
            </a:pPr>
            <a:r>
              <a:rPr lang="de-DE" sz="1000" b="0" strike="noStrike" spc="-1">
                <a:solidFill>
                  <a:srgbClr val="000000"/>
                </a:solidFill>
                <a:latin typeface="Arial"/>
                <a:ea typeface="DejaVu Sans"/>
              </a:rPr>
              <a:t>Analysis complete with only a small portion of files returning assembled contigs.</a:t>
            </a:r>
            <a:endParaRPr lang="en-US" sz="1000" b="0" strike="noStrike" spc="-1">
              <a:latin typeface="Arial"/>
            </a:endParaRPr>
          </a:p>
          <a:p>
            <a:pPr marL="216000" indent="-216000">
              <a:lnSpc>
                <a:spcPct val="100000"/>
              </a:lnSpc>
              <a:buClr>
                <a:srgbClr val="000000"/>
              </a:buClr>
              <a:buFont typeface="Wingdings" charset="2"/>
              <a:buChar char=""/>
              <a:tabLst>
                <a:tab pos="0" algn="l"/>
              </a:tabLst>
            </a:pPr>
            <a:r>
              <a:rPr lang="en-US" sz="1000" b="0" strike="noStrike" spc="-1">
                <a:solidFill>
                  <a:srgbClr val="000000"/>
                </a:solidFill>
                <a:latin typeface="Arial"/>
                <a:ea typeface="DejaVu Sans"/>
              </a:rPr>
              <a:t>No conclusive evidence links viral infections to liver rejection.</a:t>
            </a:r>
            <a:endParaRPr lang="en-US" sz="1000" b="0" strike="noStrike" spc="-1">
              <a:latin typeface="Arial"/>
            </a:endParaRPr>
          </a:p>
          <a:p>
            <a:pPr>
              <a:lnSpc>
                <a:spcPct val="100000"/>
              </a:lnSpc>
              <a:buNone/>
              <a:tabLst>
                <a:tab pos="0" algn="l"/>
              </a:tabLst>
            </a:pPr>
            <a:endParaRPr lang="en-US" sz="1400" b="0" strike="noStrike" spc="-1">
              <a:latin typeface="Arial"/>
            </a:endParaRPr>
          </a:p>
          <a:p>
            <a:pPr>
              <a:lnSpc>
                <a:spcPct val="100000"/>
              </a:lnSpc>
              <a:buNone/>
              <a:tabLst>
                <a:tab pos="0" algn="l"/>
              </a:tabLst>
            </a:pPr>
            <a:r>
              <a:rPr lang="de-DE" sz="1200" b="1" strike="noStrike" spc="-1">
                <a:solidFill>
                  <a:srgbClr val="000000"/>
                </a:solidFill>
                <a:latin typeface="Arial"/>
                <a:ea typeface="DejaVu Sans"/>
              </a:rPr>
              <a:t>Mammalian sequencing data</a:t>
            </a:r>
            <a:r>
              <a:rPr lang="de-DE" sz="1200" b="0" strike="noStrike" spc="-1">
                <a:solidFill>
                  <a:srgbClr val="000000"/>
                </a:solidFill>
                <a:latin typeface="Arial"/>
                <a:ea typeface="DejaVu Sans"/>
              </a:rPr>
              <a:t>:</a:t>
            </a:r>
            <a:endParaRPr lang="en-US" sz="1200" b="0" strike="noStrike" spc="-1">
              <a:latin typeface="Arial"/>
            </a:endParaRPr>
          </a:p>
          <a:p>
            <a:pPr>
              <a:lnSpc>
                <a:spcPct val="100000"/>
              </a:lnSpc>
              <a:buNone/>
              <a:tabLst>
                <a:tab pos="0" algn="l"/>
              </a:tabLst>
            </a:pPr>
            <a:endParaRPr lang="en-US" sz="1400" b="0" strike="noStrike" spc="-1">
              <a:latin typeface="Arial"/>
            </a:endParaRPr>
          </a:p>
          <a:p>
            <a:pPr marL="216000" indent="-216000">
              <a:lnSpc>
                <a:spcPct val="100000"/>
              </a:lnSpc>
              <a:buClr>
                <a:srgbClr val="000000"/>
              </a:buClr>
              <a:buFont typeface="Wingdings" charset="2"/>
              <a:buChar char=""/>
              <a:tabLst>
                <a:tab pos="0" algn="l"/>
              </a:tabLst>
            </a:pPr>
            <a:r>
              <a:rPr lang="en-US" sz="1000" b="0" strike="noStrike" spc="-1">
                <a:solidFill>
                  <a:srgbClr val="000000"/>
                </a:solidFill>
                <a:latin typeface="Arial"/>
                <a:ea typeface="DejaVu Sans"/>
              </a:rPr>
              <a:t>6,209 contigs.  </a:t>
            </a:r>
            <a:endParaRPr lang="en-US" sz="1000" b="0" strike="noStrike" spc="-1">
              <a:latin typeface="Arial"/>
            </a:endParaRPr>
          </a:p>
          <a:p>
            <a:pPr marL="216000" indent="-216000">
              <a:lnSpc>
                <a:spcPct val="100000"/>
              </a:lnSpc>
              <a:buClr>
                <a:srgbClr val="000000"/>
              </a:buClr>
              <a:buFont typeface="Wingdings" charset="2"/>
              <a:buChar char=""/>
              <a:tabLst>
                <a:tab pos="0" algn="l"/>
              </a:tabLst>
            </a:pPr>
            <a:r>
              <a:rPr lang="en-US" sz="1000" b="0" strike="noStrike" spc="-1">
                <a:solidFill>
                  <a:srgbClr val="000000"/>
                </a:solidFill>
                <a:latin typeface="Arial"/>
                <a:ea typeface="DejaVu Sans"/>
              </a:rPr>
              <a:t>444 long and novel contigs.</a:t>
            </a:r>
            <a:endParaRPr lang="en-US" sz="1000" b="0" strike="noStrike" spc="-1">
              <a:latin typeface="Arial"/>
            </a:endParaRPr>
          </a:p>
          <a:p>
            <a:pPr marL="216000" indent="-216000">
              <a:lnSpc>
                <a:spcPct val="100000"/>
              </a:lnSpc>
              <a:buClr>
                <a:srgbClr val="000000"/>
              </a:buClr>
              <a:buFont typeface="Wingdings" charset="2"/>
              <a:buChar char=""/>
              <a:tabLst>
                <a:tab pos="0" algn="l"/>
              </a:tabLst>
            </a:pPr>
            <a:r>
              <a:rPr lang="en-US" sz="1000" b="0" strike="noStrike" spc="-1">
                <a:solidFill>
                  <a:srgbClr val="000000"/>
                </a:solidFill>
                <a:latin typeface="Arial"/>
                <a:ea typeface="DejaVu Sans"/>
              </a:rPr>
              <a:t>characteristic protein domains specific to their virus families.</a:t>
            </a:r>
            <a:endParaRPr lang="en-US" sz="1000" b="0" strike="noStrike" spc="-1">
              <a:latin typeface="Arial"/>
            </a:endParaRPr>
          </a:p>
          <a:p>
            <a:pPr marL="216000" indent="-216000">
              <a:lnSpc>
                <a:spcPct val="100000"/>
              </a:lnSpc>
              <a:buClr>
                <a:srgbClr val="000000"/>
              </a:buClr>
              <a:buFont typeface="Wingdings" charset="2"/>
              <a:buChar char=""/>
              <a:tabLst>
                <a:tab pos="0" algn="l"/>
              </a:tabLst>
            </a:pPr>
            <a:r>
              <a:rPr lang="en-US" sz="1000" b="0" strike="noStrike" spc="-1">
                <a:solidFill>
                  <a:srgbClr val="000000"/>
                </a:solidFill>
                <a:latin typeface="Arial"/>
                <a:ea typeface="DejaVu Sans"/>
              </a:rPr>
              <a:t> known virus families associated with farm animals.</a:t>
            </a:r>
            <a:endParaRPr lang="en-US" sz="1000" b="0" strike="noStrike" spc="-1">
              <a:latin typeface="Arial"/>
            </a:endParaRPr>
          </a:p>
          <a:p>
            <a:pPr>
              <a:lnSpc>
                <a:spcPct val="100000"/>
              </a:lnSpc>
              <a:buNone/>
              <a:tabLst>
                <a:tab pos="0" algn="l"/>
              </a:tabLst>
            </a:pPr>
            <a:endParaRPr lang="en-US" sz="1000" b="0" strike="noStrike" spc="-1">
              <a:latin typeface="Arial"/>
            </a:endParaRPr>
          </a:p>
          <a:p>
            <a:pPr>
              <a:lnSpc>
                <a:spcPct val="100000"/>
              </a:lnSpc>
              <a:buNone/>
              <a:tabLst>
                <a:tab pos="0" algn="l"/>
              </a:tabLst>
            </a:pPr>
            <a:r>
              <a:rPr lang="en-US" sz="1200" b="1" strike="noStrike" spc="-1">
                <a:solidFill>
                  <a:srgbClr val="000000"/>
                </a:solidFill>
                <a:latin typeface="Arial"/>
                <a:ea typeface="DejaVu Sans"/>
              </a:rPr>
              <a:t>Virusparies:</a:t>
            </a:r>
            <a:endParaRPr lang="en-US" sz="1200" b="0" strike="noStrike" spc="-1">
              <a:latin typeface="Arial"/>
            </a:endParaRPr>
          </a:p>
          <a:p>
            <a:pPr>
              <a:lnSpc>
                <a:spcPct val="100000"/>
              </a:lnSpc>
              <a:buNone/>
              <a:tabLst>
                <a:tab pos="0" algn="l"/>
              </a:tabLst>
            </a:pPr>
            <a:endParaRPr lang="en-US" sz="1000" b="0" strike="noStrike" spc="-1">
              <a:latin typeface="Arial"/>
            </a:endParaRPr>
          </a:p>
          <a:p>
            <a:pPr marL="216000" indent="-216000">
              <a:lnSpc>
                <a:spcPct val="100000"/>
              </a:lnSpc>
              <a:buClr>
                <a:srgbClr val="000000"/>
              </a:buClr>
              <a:buFont typeface="Wingdings" charset="2"/>
              <a:buChar char=""/>
              <a:tabLst>
                <a:tab pos="0" algn="l"/>
              </a:tabLst>
            </a:pPr>
            <a:r>
              <a:rPr lang="en-US" sz="1000" b="0" strike="noStrike" spc="-1">
                <a:solidFill>
                  <a:srgbClr val="000000"/>
                </a:solidFill>
                <a:latin typeface="Arial"/>
                <a:ea typeface="DejaVu Sans"/>
              </a:rPr>
              <a:t>R package </a:t>
            </a:r>
            <a:endParaRPr lang="en-US" sz="1000" b="0" strike="noStrike" spc="-1">
              <a:latin typeface="Arial"/>
            </a:endParaRPr>
          </a:p>
          <a:p>
            <a:pPr marL="216000" indent="-216000">
              <a:lnSpc>
                <a:spcPct val="100000"/>
              </a:lnSpc>
              <a:buClr>
                <a:srgbClr val="000000"/>
              </a:buClr>
              <a:buFont typeface="Wingdings" charset="2"/>
              <a:buChar char=""/>
              <a:tabLst>
                <a:tab pos="0" algn="l"/>
              </a:tabLst>
            </a:pPr>
            <a:r>
              <a:rPr lang="en-US" sz="1000" b="0" strike="noStrike" spc="-1">
                <a:solidFill>
                  <a:srgbClr val="000000"/>
                </a:solidFill>
                <a:latin typeface="Arial"/>
                <a:ea typeface="DejaVu Sans"/>
              </a:rPr>
              <a:t>Tool for visualizing or summarizing results → Reports.</a:t>
            </a:r>
            <a:endParaRPr lang="en-US"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6"/>
          <p:cNvSpPr/>
          <p:nvPr/>
        </p:nvSpPr>
        <p:spPr>
          <a:xfrm>
            <a:off x="11880" y="34920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a:t>
            </a:r>
            <a:endParaRPr lang="en-US" sz="1800" b="0" strike="noStrike" spc="-1">
              <a:latin typeface="Arial"/>
            </a:endParaRPr>
          </a:p>
        </p:txBody>
      </p:sp>
      <p:sp>
        <p:nvSpPr>
          <p:cNvPr id="238" name="Textfeld 1"/>
          <p:cNvSpPr/>
          <p:nvPr/>
        </p:nvSpPr>
        <p:spPr>
          <a:xfrm>
            <a:off x="327240" y="349560"/>
            <a:ext cx="8581320" cy="421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spcBef>
                <a:spcPts val="360"/>
              </a:spcBef>
              <a:buNone/>
              <a:tabLst>
                <a:tab pos="0" algn="l"/>
              </a:tabLst>
            </a:pPr>
            <a:r>
              <a:rPr lang="en-US" sz="1800" b="0" strike="noStrike" spc="-1">
                <a:solidFill>
                  <a:srgbClr val="666666"/>
                </a:solidFill>
                <a:latin typeface="Arial"/>
                <a:ea typeface="Arial"/>
              </a:rPr>
              <a:t>Outlook</a:t>
            </a:r>
            <a:endParaRPr lang="en-US" sz="1800" b="0" strike="noStrike" spc="-1">
              <a:latin typeface="Arial"/>
            </a:endParaRPr>
          </a:p>
          <a:p>
            <a:pPr algn="ctr">
              <a:lnSpc>
                <a:spcPct val="100000"/>
              </a:lnSpc>
              <a:spcBef>
                <a:spcPts val="360"/>
              </a:spcBef>
              <a:buNone/>
              <a:tabLst>
                <a:tab pos="0" algn="l"/>
              </a:tabLst>
            </a:pPr>
            <a:endParaRPr lang="en-US" sz="1800" b="0" strike="noStrike" spc="-1">
              <a:latin typeface="Arial"/>
            </a:endParaRPr>
          </a:p>
          <a:p>
            <a:pPr>
              <a:lnSpc>
                <a:spcPct val="100000"/>
              </a:lnSpc>
              <a:buNone/>
              <a:tabLst>
                <a:tab pos="0" algn="l"/>
              </a:tabLst>
            </a:pPr>
            <a:r>
              <a:rPr lang="de-DE" sz="1400" b="1" strike="noStrike" spc="-1">
                <a:solidFill>
                  <a:srgbClr val="000000"/>
                </a:solidFill>
                <a:latin typeface="Arial"/>
                <a:ea typeface="DejaVu Sans"/>
              </a:rPr>
              <a:t>Contigs from mammalian sequencing data as future resource:</a:t>
            </a:r>
            <a:endParaRPr lang="en-US" sz="1400" b="0" strike="noStrike" spc="-1">
              <a:latin typeface="Arial"/>
            </a:endParaRPr>
          </a:p>
          <a:p>
            <a:pPr>
              <a:lnSpc>
                <a:spcPct val="100000"/>
              </a:lnSpc>
              <a:buNone/>
              <a:tabLst>
                <a:tab pos="0" algn="l"/>
              </a:tabLst>
            </a:pPr>
            <a:endParaRPr lang="en-US" sz="1400" b="0" strike="noStrike" spc="-1">
              <a:latin typeface="Arial"/>
            </a:endParaRPr>
          </a:p>
          <a:p>
            <a:pPr>
              <a:lnSpc>
                <a:spcPct val="100000"/>
              </a:lnSpc>
              <a:buNone/>
              <a:tabLst>
                <a:tab pos="0" algn="l"/>
              </a:tabLst>
            </a:pPr>
            <a:r>
              <a:rPr lang="de-DE" sz="1000" b="0" strike="noStrike" spc="-1">
                <a:solidFill>
                  <a:srgbClr val="000000"/>
                </a:solidFill>
                <a:latin typeface="Arial"/>
                <a:ea typeface="DejaVu Sans"/>
              </a:rPr>
              <a:t>Contigs as a valuable resource for the Computational Virology Research Groups current and future projects.  </a:t>
            </a:r>
            <a:endParaRPr lang="en-US" sz="1000" b="0" strike="noStrike" spc="-1">
              <a:latin typeface="Arial"/>
            </a:endParaRPr>
          </a:p>
          <a:p>
            <a:pPr>
              <a:lnSpc>
                <a:spcPct val="100000"/>
              </a:lnSpc>
              <a:buNone/>
              <a:tabLst>
                <a:tab pos="0" algn="l"/>
              </a:tabLst>
            </a:pPr>
            <a:r>
              <a:rPr lang="de-DE" sz="1000" b="0" strike="noStrike" spc="-1">
                <a:solidFill>
                  <a:srgbClr val="000000"/>
                </a:solidFill>
                <a:latin typeface="Arial"/>
                <a:ea typeface="DejaVu Sans"/>
              </a:rPr>
              <a:t>Li Chuin Chong's research on predicting the spillover risk of RNA viruses.</a:t>
            </a:r>
            <a:endParaRPr lang="en-US" sz="10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de-DE" sz="1400" b="1" strike="noStrike" spc="-1">
                <a:solidFill>
                  <a:srgbClr val="000000"/>
                </a:solidFill>
                <a:latin typeface="Arial"/>
                <a:ea typeface="DejaVu Sans"/>
              </a:rPr>
              <a:t>Curation</a:t>
            </a:r>
            <a:r>
              <a:rPr lang="de-DE" sz="1400" b="0" strike="noStrike" spc="-1">
                <a:solidFill>
                  <a:srgbClr val="000000"/>
                </a:solidFill>
                <a:latin typeface="Arial"/>
                <a:ea typeface="DejaVu Sans"/>
              </a:rPr>
              <a:t>: </a:t>
            </a:r>
            <a:endParaRPr lang="en-US" sz="1400" b="0" strike="noStrike" spc="-1">
              <a:latin typeface="Arial"/>
            </a:endParaRPr>
          </a:p>
          <a:p>
            <a:pPr>
              <a:lnSpc>
                <a:spcPct val="100000"/>
              </a:lnSpc>
              <a:buNone/>
              <a:tabLst>
                <a:tab pos="0" algn="l"/>
              </a:tabLst>
            </a:pPr>
            <a:endParaRPr lang="en-US" sz="1000" b="0" strike="noStrike" spc="-1">
              <a:latin typeface="Arial"/>
            </a:endParaRPr>
          </a:p>
          <a:p>
            <a:pPr marL="285840" indent="-285840">
              <a:lnSpc>
                <a:spcPct val="100000"/>
              </a:lnSpc>
              <a:buClr>
                <a:srgbClr val="000000"/>
              </a:buClr>
              <a:buFont typeface="Wingdings" charset="2"/>
              <a:buChar char=""/>
              <a:tabLst>
                <a:tab pos="0" algn="l"/>
              </a:tabLst>
            </a:pPr>
            <a:r>
              <a:rPr lang="de-DE" sz="1000" b="0" strike="noStrike" spc="-1">
                <a:solidFill>
                  <a:srgbClr val="000000"/>
                </a:solidFill>
                <a:latin typeface="Arial"/>
                <a:ea typeface="DejaVu Sans"/>
              </a:rPr>
              <a:t>Eliminate unwanted contigs.</a:t>
            </a:r>
            <a:endParaRPr lang="en-US" sz="1000" b="0" strike="noStrike" spc="-1">
              <a:latin typeface="Arial"/>
            </a:endParaRPr>
          </a:p>
          <a:p>
            <a:pPr marL="285840" indent="-285840">
              <a:lnSpc>
                <a:spcPct val="100000"/>
              </a:lnSpc>
              <a:buClr>
                <a:srgbClr val="000000"/>
              </a:buClr>
              <a:buFont typeface="Wingdings" charset="2"/>
              <a:buChar char=""/>
              <a:tabLst>
                <a:tab pos="0" algn="l"/>
              </a:tabLst>
            </a:pPr>
            <a:r>
              <a:rPr lang="de-DE" sz="1000" b="0" strike="noStrike" spc="-1">
                <a:solidFill>
                  <a:srgbClr val="000000"/>
                </a:solidFill>
                <a:latin typeface="Arial"/>
                <a:ea typeface="DejaVu Sans"/>
              </a:rPr>
              <a:t>Tracing the samples back to the original work to determine the virus's source.</a:t>
            </a:r>
            <a:endParaRPr lang="en-US" sz="1000" b="0" strike="noStrike" spc="-1">
              <a:latin typeface="Arial"/>
            </a:endParaRPr>
          </a:p>
          <a:p>
            <a:pPr>
              <a:lnSpc>
                <a:spcPct val="100000"/>
              </a:lnSpc>
              <a:buNone/>
              <a:tabLst>
                <a:tab pos="0" algn="l"/>
              </a:tabLst>
            </a:pPr>
            <a:endParaRPr lang="en-US" sz="1000" b="0" strike="noStrike" spc="-1">
              <a:latin typeface="Arial"/>
            </a:endParaRPr>
          </a:p>
          <a:p>
            <a:pPr>
              <a:lnSpc>
                <a:spcPct val="100000"/>
              </a:lnSpc>
              <a:buNone/>
              <a:tabLst>
                <a:tab pos="0" algn="l"/>
              </a:tabLst>
            </a:pPr>
            <a:endParaRPr lang="en-US" sz="1000" b="0" strike="noStrike" spc="-1">
              <a:latin typeface="Arial"/>
            </a:endParaRPr>
          </a:p>
          <a:p>
            <a:pPr>
              <a:lnSpc>
                <a:spcPct val="100000"/>
              </a:lnSpc>
              <a:buNone/>
              <a:tabLst>
                <a:tab pos="0" algn="l"/>
              </a:tabLst>
            </a:pPr>
            <a:r>
              <a:rPr lang="de-DE" sz="1400" b="1" strike="noStrike" spc="-1">
                <a:solidFill>
                  <a:srgbClr val="000000"/>
                </a:solidFill>
                <a:latin typeface="Arial"/>
                <a:ea typeface="DejaVu Sans"/>
              </a:rPr>
              <a:t>Phylogenetic analysis: </a:t>
            </a:r>
            <a:endParaRPr lang="en-US" sz="1400" b="0" strike="noStrike" spc="-1">
              <a:latin typeface="Arial"/>
            </a:endParaRPr>
          </a:p>
          <a:p>
            <a:pPr>
              <a:lnSpc>
                <a:spcPct val="100000"/>
              </a:lnSpc>
              <a:buNone/>
              <a:tabLst>
                <a:tab pos="0" algn="l"/>
              </a:tabLst>
            </a:pPr>
            <a:endParaRPr lang="en-US" sz="1000" b="0" strike="noStrike" spc="-1">
              <a:latin typeface="Arial"/>
            </a:endParaRPr>
          </a:p>
          <a:p>
            <a:pPr marL="285840" indent="-285840">
              <a:lnSpc>
                <a:spcPct val="100000"/>
              </a:lnSpc>
              <a:buClr>
                <a:srgbClr val="000000"/>
              </a:buClr>
              <a:buFont typeface="Wingdings" charset="2"/>
              <a:buChar char=""/>
              <a:tabLst>
                <a:tab pos="0" algn="l"/>
              </a:tabLst>
            </a:pPr>
            <a:r>
              <a:rPr lang="de-DE" sz="1000" b="0" strike="noStrike" spc="-1">
                <a:solidFill>
                  <a:srgbClr val="000000"/>
                </a:solidFill>
                <a:latin typeface="Arial"/>
                <a:ea typeface="DejaVu Sans"/>
              </a:rPr>
              <a:t>Transition from basic taxonomic annotations to detailed classification.</a:t>
            </a:r>
            <a:endParaRPr lang="en-US" sz="1000" b="0" strike="noStrike" spc="-1">
              <a:latin typeface="Arial"/>
            </a:endParaRPr>
          </a:p>
          <a:p>
            <a:pPr>
              <a:lnSpc>
                <a:spcPct val="100000"/>
              </a:lnSpc>
              <a:buNone/>
              <a:tabLst>
                <a:tab pos="0" algn="l"/>
              </a:tabLst>
            </a:pPr>
            <a:endParaRPr lang="en-US" sz="1000" b="0" strike="noStrike" spc="-1">
              <a:latin typeface="Arial"/>
            </a:endParaRPr>
          </a:p>
          <a:p>
            <a:pPr>
              <a:lnSpc>
                <a:spcPct val="100000"/>
              </a:lnSpc>
              <a:buNone/>
              <a:tabLst>
                <a:tab pos="0" algn="l"/>
              </a:tabLst>
            </a:pPr>
            <a:endParaRPr lang="en-US" sz="1400" b="0" strike="noStrike" spc="-1">
              <a:latin typeface="Arial"/>
            </a:endParaRPr>
          </a:p>
          <a:p>
            <a:pPr>
              <a:lnSpc>
                <a:spcPct val="100000"/>
              </a:lnSpc>
              <a:buNone/>
              <a:tabLst>
                <a:tab pos="0" algn="l"/>
              </a:tabLst>
            </a:pPr>
            <a:endParaRPr lang="en-US" sz="1000" b="0" strike="noStrike" spc="-1">
              <a:latin typeface="Arial"/>
            </a:endParaRPr>
          </a:p>
          <a:p>
            <a:pPr>
              <a:lnSpc>
                <a:spcPct val="100000"/>
              </a:lnSpc>
              <a:buNone/>
              <a:tabLst>
                <a:tab pos="0" algn="l"/>
              </a:tabLst>
            </a:pPr>
            <a:endParaRPr lang="en-US" sz="1000" b="0" strike="noStrike" spc="-1">
              <a:latin typeface="Arial"/>
            </a:endParaRPr>
          </a:p>
          <a:p>
            <a:pPr>
              <a:lnSpc>
                <a:spcPct val="100000"/>
              </a:lnSpc>
              <a:buNone/>
              <a:tabLst>
                <a:tab pos="0" algn="l"/>
              </a:tabLst>
            </a:pPr>
            <a:endParaRPr lang="en-US" sz="1000" b="0" strike="noStrike" spc="-1">
              <a:latin typeface="Arial"/>
            </a:endParaRPr>
          </a:p>
          <a:p>
            <a:pPr>
              <a:lnSpc>
                <a:spcPct val="100000"/>
              </a:lnSpc>
              <a:buNone/>
              <a:tabLst>
                <a:tab pos="0" algn="l"/>
              </a:tabLst>
            </a:pPr>
            <a:endParaRPr lang="en-US" sz="1000" b="0" strike="noStrike" spc="-1">
              <a:latin typeface="Arial"/>
            </a:endParaRPr>
          </a:p>
          <a:p>
            <a:pPr>
              <a:lnSpc>
                <a:spcPct val="100000"/>
              </a:lnSpc>
              <a:buNone/>
              <a:tabLst>
                <a:tab pos="0" algn="l"/>
              </a:tabLst>
            </a:pPr>
            <a:endParaRPr lang="en-US"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7"/>
          <p:cNvSpPr/>
          <p:nvPr/>
        </p:nvSpPr>
        <p:spPr>
          <a:xfrm>
            <a:off x="228600" y="22860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Acknowledgement</a:t>
            </a:r>
            <a:endParaRPr lang="en-US" sz="1800" b="0" strike="noStrike" spc="-1">
              <a:latin typeface="Arial"/>
            </a:endParaRPr>
          </a:p>
        </p:txBody>
      </p:sp>
      <p:pic>
        <p:nvPicPr>
          <p:cNvPr id="240" name="Picture 239"/>
          <p:cNvPicPr/>
          <p:nvPr/>
        </p:nvPicPr>
        <p:blipFill>
          <a:blip r:embed="rId2"/>
          <a:stretch/>
        </p:blipFill>
        <p:spPr>
          <a:xfrm>
            <a:off x="3886200" y="457200"/>
            <a:ext cx="4262040" cy="3195000"/>
          </a:xfrm>
          <a:prstGeom prst="rect">
            <a:avLst/>
          </a:prstGeom>
          <a:ln w="0">
            <a:noFill/>
          </a:ln>
        </p:spPr>
      </p:pic>
      <p:sp>
        <p:nvSpPr>
          <p:cNvPr id="241" name="Rectangle 240"/>
          <p:cNvSpPr/>
          <p:nvPr/>
        </p:nvSpPr>
        <p:spPr>
          <a:xfrm>
            <a:off x="457200" y="930240"/>
            <a:ext cx="2966400" cy="340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300" b="1" strike="noStrike" spc="-1">
                <a:solidFill>
                  <a:srgbClr val="000000"/>
                </a:solidFill>
                <a:latin typeface="Arial"/>
                <a:ea typeface="DejaVu Sans"/>
              </a:rPr>
              <a:t>First supervisor</a:t>
            </a:r>
            <a:r>
              <a:rPr lang="en-US" sz="1300" b="0" strike="noStrike" spc="-1">
                <a:solidFill>
                  <a:srgbClr val="000000"/>
                </a:solidFill>
                <a:latin typeface="Arial"/>
                <a:ea typeface="DejaVu Sans"/>
              </a:rPr>
              <a:t>:</a:t>
            </a:r>
            <a:endParaRPr lang="en-US" sz="1300" b="0" strike="noStrike" spc="-1">
              <a:latin typeface="Arial"/>
            </a:endParaRPr>
          </a:p>
          <a:p>
            <a:pPr marL="216000" indent="-216000">
              <a:lnSpc>
                <a:spcPct val="100000"/>
              </a:lnSpc>
              <a:buClr>
                <a:srgbClr val="000000"/>
              </a:buClr>
              <a:buSzPct val="45000"/>
              <a:buFont typeface="Wingdings" charset="2"/>
              <a:buChar char=""/>
            </a:pPr>
            <a:r>
              <a:rPr lang="en-US" sz="1300" b="0" strike="noStrike" spc="-1">
                <a:solidFill>
                  <a:srgbClr val="000000"/>
                </a:solidFill>
                <a:latin typeface="Arial"/>
                <a:ea typeface="DejaVu Sans"/>
              </a:rPr>
              <a:t>Prof. Dr. Chris Lauber.</a:t>
            </a:r>
            <a:endParaRPr lang="en-US" sz="1300" b="0" strike="noStrike" spc="-1">
              <a:latin typeface="Arial"/>
            </a:endParaRPr>
          </a:p>
          <a:p>
            <a:pPr>
              <a:lnSpc>
                <a:spcPct val="100000"/>
              </a:lnSpc>
              <a:buNone/>
            </a:pPr>
            <a:endParaRPr lang="en-US" sz="1300" b="0" strike="noStrike" spc="-1">
              <a:latin typeface="Arial"/>
            </a:endParaRPr>
          </a:p>
          <a:p>
            <a:pPr>
              <a:lnSpc>
                <a:spcPct val="100000"/>
              </a:lnSpc>
              <a:buNone/>
            </a:pPr>
            <a:r>
              <a:rPr lang="en-US" sz="1300" b="1" strike="noStrike" spc="-1">
                <a:solidFill>
                  <a:srgbClr val="000000"/>
                </a:solidFill>
                <a:latin typeface="Arial"/>
                <a:ea typeface="DejaVu Sans"/>
              </a:rPr>
              <a:t>Second supervisor</a:t>
            </a:r>
            <a:r>
              <a:rPr lang="en-US" sz="1300" b="0" strike="noStrike" spc="-1">
                <a:solidFill>
                  <a:srgbClr val="000000"/>
                </a:solidFill>
                <a:latin typeface="Arial"/>
                <a:ea typeface="DejaVu Sans"/>
              </a:rPr>
              <a:t>:</a:t>
            </a:r>
            <a:endParaRPr lang="en-US" sz="1300" b="0" strike="noStrike" spc="-1">
              <a:latin typeface="Arial"/>
            </a:endParaRPr>
          </a:p>
          <a:p>
            <a:pPr marL="216000" indent="-216000">
              <a:lnSpc>
                <a:spcPct val="100000"/>
              </a:lnSpc>
              <a:buClr>
                <a:srgbClr val="000000"/>
              </a:buClr>
              <a:buSzPct val="45000"/>
              <a:buFont typeface="Wingdings" charset="2"/>
              <a:buChar char=""/>
            </a:pPr>
            <a:r>
              <a:rPr lang="en-US" sz="1300" b="0" strike="noStrike" spc="-1">
                <a:solidFill>
                  <a:srgbClr val="000000"/>
                </a:solidFill>
                <a:latin typeface="Arial"/>
                <a:ea typeface="DejaVu Sans"/>
              </a:rPr>
              <a:t>Prof. Dr. Helena U. Zacharias.</a:t>
            </a:r>
            <a:endParaRPr lang="en-US" sz="1300" b="0" strike="noStrike" spc="-1">
              <a:latin typeface="Arial"/>
            </a:endParaRPr>
          </a:p>
          <a:p>
            <a:pPr>
              <a:lnSpc>
                <a:spcPct val="100000"/>
              </a:lnSpc>
              <a:buNone/>
            </a:pPr>
            <a:endParaRPr lang="en-US" sz="1300" b="0" strike="noStrike" spc="-1">
              <a:latin typeface="Arial"/>
            </a:endParaRPr>
          </a:p>
          <a:p>
            <a:pPr marL="216000" indent="-216000">
              <a:lnSpc>
                <a:spcPct val="100000"/>
              </a:lnSpc>
              <a:buClr>
                <a:srgbClr val="000000"/>
              </a:buClr>
              <a:buSzPct val="45000"/>
              <a:buFont typeface="Wingdings" charset="2"/>
              <a:buChar char=""/>
            </a:pPr>
            <a:r>
              <a:rPr lang="en-US" sz="1300" b="0" strike="noStrike" spc="-1">
                <a:solidFill>
                  <a:srgbClr val="000000"/>
                </a:solidFill>
                <a:latin typeface="Arial"/>
                <a:ea typeface="DejaVu Sans"/>
              </a:rPr>
              <a:t>Li Chuin Chong.</a:t>
            </a:r>
            <a:endParaRPr lang="en-US" sz="1300" b="0" strike="noStrike" spc="-1">
              <a:latin typeface="Arial"/>
            </a:endParaRPr>
          </a:p>
          <a:p>
            <a:pPr>
              <a:lnSpc>
                <a:spcPct val="100000"/>
              </a:lnSpc>
              <a:buNone/>
            </a:pPr>
            <a:endParaRPr lang="en-US" sz="1300" b="0" strike="noStrike" spc="-1">
              <a:latin typeface="Arial"/>
            </a:endParaRPr>
          </a:p>
          <a:p>
            <a:pPr marL="216000" indent="-216000">
              <a:lnSpc>
                <a:spcPct val="100000"/>
              </a:lnSpc>
              <a:buClr>
                <a:srgbClr val="000000"/>
              </a:buClr>
              <a:buSzPct val="45000"/>
              <a:buFont typeface="Wingdings" charset="2"/>
              <a:buChar char=""/>
            </a:pPr>
            <a:r>
              <a:rPr lang="en-US" sz="1300" b="0" strike="noStrike" spc="-1">
                <a:solidFill>
                  <a:srgbClr val="000000"/>
                </a:solidFill>
                <a:latin typeface="Arial"/>
                <a:ea typeface="DejaVu Sans"/>
              </a:rPr>
              <a:t>Taubert – Department of Gastroenterology,Hepatology, Infectious Diseases and Endocrinology. </a:t>
            </a:r>
            <a:endParaRPr lang="en-US" sz="1300" b="0" strike="noStrike" spc="-1">
              <a:latin typeface="Arial"/>
            </a:endParaRPr>
          </a:p>
          <a:p>
            <a:pPr>
              <a:lnSpc>
                <a:spcPct val="100000"/>
              </a:lnSpc>
              <a:buNone/>
            </a:pPr>
            <a:endParaRPr lang="en-US" sz="1300" b="0" strike="noStrike" spc="-1">
              <a:latin typeface="Arial"/>
            </a:endParaRPr>
          </a:p>
          <a:p>
            <a:pPr marL="216000" indent="-216000">
              <a:lnSpc>
                <a:spcPct val="100000"/>
              </a:lnSpc>
              <a:buClr>
                <a:srgbClr val="000000"/>
              </a:buClr>
              <a:buSzPct val="45000"/>
              <a:buFont typeface="Wingdings" charset="2"/>
              <a:buChar char=""/>
            </a:pPr>
            <a:r>
              <a:rPr lang="en-US" sz="1300" b="0" strike="noStrike" spc="-1">
                <a:solidFill>
                  <a:srgbClr val="000000"/>
                </a:solidFill>
                <a:latin typeface="Arial"/>
                <a:ea typeface="DejaVu Sans"/>
              </a:rPr>
              <a:t>Computational Virology Research Group.</a:t>
            </a:r>
            <a:endParaRPr lang="en-US" sz="1300" b="0" strike="noStrike" spc="-1">
              <a:latin typeface="Arial"/>
            </a:endParaRPr>
          </a:p>
          <a:p>
            <a:pPr marL="216000" indent="-216000">
              <a:lnSpc>
                <a:spcPct val="100000"/>
              </a:lnSpc>
              <a:buClr>
                <a:srgbClr val="000000"/>
              </a:buClr>
              <a:buSzPct val="45000"/>
              <a:buFont typeface="Wingdings" charset="2"/>
              <a:buChar char=""/>
            </a:pPr>
            <a:r>
              <a:rPr lang="en-US" sz="1300" b="0" strike="noStrike" spc="-1">
                <a:solidFill>
                  <a:srgbClr val="000000"/>
                </a:solidFill>
                <a:latin typeface="Arial"/>
                <a:ea typeface="DejaVu Sans"/>
              </a:rPr>
              <a:t>Institute for Experimental Virology.</a:t>
            </a:r>
            <a:endParaRPr lang="en-US" sz="1300" b="0" strike="noStrike" spc="-1">
              <a:latin typeface="Arial"/>
            </a:endParaRPr>
          </a:p>
          <a:p>
            <a:pPr>
              <a:lnSpc>
                <a:spcPct val="100000"/>
              </a:lnSpc>
              <a:buNone/>
            </a:pPr>
            <a:endParaRPr lang="en-US" sz="1300" b="0" strike="noStrike" spc="-1">
              <a:latin typeface="Arial"/>
            </a:endParaRPr>
          </a:p>
          <a:p>
            <a:pPr marL="216000" indent="-216000">
              <a:lnSpc>
                <a:spcPct val="100000"/>
              </a:lnSpc>
              <a:buClr>
                <a:srgbClr val="000000"/>
              </a:buClr>
              <a:buSzPct val="45000"/>
              <a:buFont typeface="Wingdings" charset="2"/>
              <a:buChar char=""/>
            </a:pPr>
            <a:r>
              <a:rPr lang="en-US" sz="1300" b="0" strike="noStrike" spc="-1">
                <a:solidFill>
                  <a:srgbClr val="000000"/>
                </a:solidFill>
                <a:latin typeface="Arial"/>
                <a:ea typeface="DejaVu Sans"/>
              </a:rPr>
              <a:t>Scientific community.</a:t>
            </a:r>
            <a:endParaRPr lang="en-US" sz="13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24"/>
          <p:cNvSpPr/>
          <p:nvPr/>
        </p:nvSpPr>
        <p:spPr>
          <a:xfrm>
            <a:off x="791280" y="1843920"/>
            <a:ext cx="7545960" cy="61128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ctr">
            <a:noAutofit/>
          </a:bodyPr>
          <a:lstStyle/>
          <a:p>
            <a:pPr algn="ctr">
              <a:lnSpc>
                <a:spcPct val="100000"/>
              </a:lnSpc>
              <a:buNone/>
              <a:tabLst>
                <a:tab pos="0" algn="l"/>
              </a:tabLst>
            </a:pPr>
            <a:r>
              <a:rPr lang="en-US" sz="4400" b="0" strike="noStrike" spc="-1">
                <a:solidFill>
                  <a:srgbClr val="000000"/>
                </a:solidFill>
                <a:latin typeface="Arial"/>
                <a:ea typeface="DejaVu Sans"/>
              </a:rPr>
              <a:t>Introduction</a:t>
            </a:r>
            <a:endParaRPr lang="en-US" sz="4400" b="0" strike="noStrike" spc="-1">
              <a:latin typeface="Arial"/>
            </a:endParaRPr>
          </a:p>
        </p:txBody>
      </p:sp>
      <p:sp>
        <p:nvSpPr>
          <p:cNvPr id="102" name="Rectangle 101"/>
          <p:cNvSpPr/>
          <p:nvPr/>
        </p:nvSpPr>
        <p:spPr>
          <a:xfrm>
            <a:off x="1600200" y="3200400"/>
            <a:ext cx="6388920" cy="90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0000"/>
              </a:buClr>
              <a:buSzPct val="45000"/>
              <a:buFont typeface="Wingdings" charset="2"/>
              <a:buChar char=""/>
            </a:pPr>
            <a:r>
              <a:rPr lang="en-US" sz="2400" b="1" i="1" strike="noStrike" spc="-1">
                <a:solidFill>
                  <a:srgbClr val="069A2E"/>
                </a:solidFill>
                <a:latin typeface="Arial"/>
                <a:ea typeface="ヒラギノ角ゴ Pro W3"/>
              </a:rPr>
              <a:t>Why do We need virus discovery?</a:t>
            </a:r>
            <a:endParaRPr lang="en-US"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790920" y="1843920"/>
            <a:ext cx="7543080" cy="612720"/>
          </a:xfrm>
          <a:prstGeom prst="rect">
            <a:avLst/>
          </a:prstGeom>
          <a:noFill/>
          <a:ln w="0">
            <a:noFill/>
          </a:ln>
        </p:spPr>
        <p:txBody>
          <a:bodyPr lIns="0" tIns="0" rIns="0" bIns="0" anchor="ctr">
            <a:noAutofit/>
          </a:bodyPr>
          <a:lstStyle/>
          <a:p>
            <a:pPr>
              <a:lnSpc>
                <a:spcPct val="90000"/>
              </a:lnSpc>
              <a:buNone/>
            </a:pPr>
            <a:r>
              <a:rPr lang="de-DE" sz="4400" b="0" strike="noStrike" spc="-1">
                <a:solidFill>
                  <a:srgbClr val="000000"/>
                </a:solidFill>
                <a:latin typeface="Arial"/>
                <a:ea typeface="DejaVu Sans"/>
              </a:rPr>
              <a:t>Thank you for listening!</a:t>
            </a:r>
            <a:r>
              <a:rPr sz="4400"/>
              <a:t/>
            </a:r>
            <a:br>
              <a:rPr sz="4400"/>
            </a:br>
            <a:r>
              <a:rPr lang="de-DE" sz="4400" b="0" strike="noStrike" spc="-1">
                <a:latin typeface="Arial"/>
                <a:ea typeface="DejaVu Sans"/>
              </a:rPr>
              <a:t>Any q</a:t>
            </a:r>
            <a:r>
              <a:rPr lang="de-DE" sz="4400" b="0" strike="noStrike" spc="-1">
                <a:solidFill>
                  <a:srgbClr val="000000"/>
                </a:solidFill>
                <a:latin typeface="Arial"/>
                <a:ea typeface="DejaVu Sans"/>
              </a:rPr>
              <a:t>uestions?</a:t>
            </a:r>
            <a:endParaRPr lang="en-US" sz="4400" b="0" strike="noStrike" spc="-1">
              <a:latin typeface="Arial"/>
            </a:endParaRPr>
          </a:p>
        </p:txBody>
      </p:sp>
      <p:pic>
        <p:nvPicPr>
          <p:cNvPr id="243" name="Grafik 3"/>
          <p:cNvPicPr/>
          <p:nvPr/>
        </p:nvPicPr>
        <p:blipFill>
          <a:blip r:embed="rId2"/>
          <a:stretch/>
        </p:blipFill>
        <p:spPr>
          <a:xfrm>
            <a:off x="3953520" y="2379960"/>
            <a:ext cx="2419200" cy="2622600"/>
          </a:xfrm>
          <a:prstGeom prst="rect">
            <a:avLst/>
          </a:prstGeom>
          <a:ln w="0">
            <a:noFill/>
          </a:ln>
        </p:spPr>
      </p:pic>
      <p:pic>
        <p:nvPicPr>
          <p:cNvPr id="244" name="Grafik 4"/>
          <p:cNvPicPr/>
          <p:nvPr/>
        </p:nvPicPr>
        <p:blipFill>
          <a:blip r:embed="rId3"/>
          <a:stretch/>
        </p:blipFill>
        <p:spPr>
          <a:xfrm>
            <a:off x="5038200" y="2265480"/>
            <a:ext cx="4749840" cy="2664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 name="PlaceHolder 6"/>
          <p:cNvSpPr/>
          <p:nvPr/>
        </p:nvSpPr>
        <p:spPr>
          <a:xfrm>
            <a:off x="173160" y="57312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Results: Taubert</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DejaVu Sans"/>
              </a:rPr>
              <a:t> VirusGatherer</a:t>
            </a:r>
            <a:endParaRPr lang="en-US" sz="1800" b="0" strike="noStrike" spc="-1">
              <a:latin typeface="Arial"/>
            </a:endParaRPr>
          </a:p>
        </p:txBody>
      </p:sp>
      <p:pic>
        <p:nvPicPr>
          <p:cNvPr id="246" name="Picture 245"/>
          <p:cNvPicPr/>
          <p:nvPr/>
        </p:nvPicPr>
        <p:blipFill>
          <a:blip r:embed="rId3"/>
          <a:stretch/>
        </p:blipFill>
        <p:spPr>
          <a:xfrm>
            <a:off x="2514600" y="149400"/>
            <a:ext cx="6392880" cy="4423320"/>
          </a:xfrm>
          <a:prstGeom prst="rect">
            <a:avLst/>
          </a:prstGeom>
          <a:ln w="0">
            <a:noFill/>
          </a:ln>
        </p:spPr>
      </p:pic>
      <p:grpSp>
        <p:nvGrpSpPr>
          <p:cNvPr id="247" name="Group 246"/>
          <p:cNvGrpSpPr/>
          <p:nvPr/>
        </p:nvGrpSpPr>
        <p:grpSpPr>
          <a:xfrm>
            <a:off x="457200" y="1371600"/>
            <a:ext cx="1363680" cy="3192480"/>
            <a:chOff x="457200" y="1371600"/>
            <a:chExt cx="1363680" cy="3192480"/>
          </a:xfrm>
        </p:grpSpPr>
        <p:sp>
          <p:nvSpPr>
            <p:cNvPr id="248" name="Flowchart: Alternate Process 247"/>
            <p:cNvSpPr/>
            <p:nvPr/>
          </p:nvSpPr>
          <p:spPr>
            <a:xfrm>
              <a:off x="457200" y="1371600"/>
              <a:ext cx="1363680" cy="677880"/>
            </a:xfrm>
            <a:prstGeom prst="flowChartAlternateProcess">
              <a:avLst/>
            </a:prstGeom>
            <a:solidFill>
              <a:srgbClr val="00A933"/>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100" b="0" strike="noStrike" spc="-1">
                  <a:solidFill>
                    <a:srgbClr val="FFFFFF"/>
                  </a:solidFill>
                  <a:latin typeface="Arial"/>
                  <a:ea typeface="DejaVu Sans"/>
                </a:rPr>
                <a:t>Liver sequencing data: 557 FASTQ files</a:t>
              </a:r>
              <a:endParaRPr lang="en-US" sz="1100" b="0" strike="noStrike" spc="-1">
                <a:latin typeface="Arial"/>
              </a:endParaRPr>
            </a:p>
          </p:txBody>
        </p:sp>
        <p:sp>
          <p:nvSpPr>
            <p:cNvPr id="249" name="Rectangle 248"/>
            <p:cNvSpPr/>
            <p:nvPr/>
          </p:nvSpPr>
          <p:spPr>
            <a:xfrm>
              <a:off x="457200" y="2743200"/>
              <a:ext cx="1363680" cy="677880"/>
            </a:xfrm>
            <a:prstGeom prst="rect">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600" b="0" strike="noStrike" spc="-1">
                  <a:solidFill>
                    <a:srgbClr val="FFFFFF"/>
                  </a:solidFill>
                  <a:latin typeface="Arial"/>
                  <a:ea typeface="DejaVu Sans"/>
                </a:rPr>
                <a:t>VirusHunter</a:t>
              </a:r>
              <a:endParaRPr lang="en-US" sz="1600" b="0" strike="noStrike" spc="-1">
                <a:latin typeface="Arial"/>
              </a:endParaRPr>
            </a:p>
          </p:txBody>
        </p:sp>
        <p:sp>
          <p:nvSpPr>
            <p:cNvPr id="250" name="Rectangle 249"/>
            <p:cNvSpPr/>
            <p:nvPr/>
          </p:nvSpPr>
          <p:spPr>
            <a:xfrm>
              <a:off x="457200" y="3886200"/>
              <a:ext cx="1363680" cy="677880"/>
            </a:xfrm>
            <a:prstGeom prst="rect">
              <a:avLst/>
            </a:prstGeom>
            <a:solidFill>
              <a:srgbClr val="55308D"/>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1300" b="0" strike="noStrike" spc="-1">
                  <a:solidFill>
                    <a:srgbClr val="FFFFFF"/>
                  </a:solidFill>
                  <a:latin typeface="Arial"/>
                  <a:ea typeface="DejaVu Sans"/>
                </a:rPr>
                <a:t>VirusGatherer</a:t>
              </a:r>
              <a:endParaRPr lang="en-US" sz="1300" b="0" strike="noStrike" spc="-1">
                <a:latin typeface="Arial"/>
              </a:endParaRPr>
            </a:p>
          </p:txBody>
        </p:sp>
        <p:sp>
          <p:nvSpPr>
            <p:cNvPr id="251" name="Freeform 250"/>
            <p:cNvSpPr/>
            <p:nvPr/>
          </p:nvSpPr>
          <p:spPr>
            <a:xfrm>
              <a:off x="914400" y="2057400"/>
              <a:ext cx="449280" cy="677880"/>
            </a:xfrm>
            <a:custGeom>
              <a:avLst/>
              <a:gdLst/>
              <a:ahLst/>
              <a:cxn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scrgbClr r="0" g="0" b="0"/>
            </a:lnRef>
            <a:fillRef idx="0">
              <a:scrgbClr r="0" g="0" b="0"/>
            </a:fillRef>
            <a:effectRef idx="0">
              <a:scrgbClr r="0" g="0" b="0"/>
            </a:effectRef>
            <a:fontRef idx="minor"/>
          </p:style>
        </p:sp>
        <p:sp>
          <p:nvSpPr>
            <p:cNvPr id="252" name="Freeform 251"/>
            <p:cNvSpPr/>
            <p:nvPr/>
          </p:nvSpPr>
          <p:spPr>
            <a:xfrm>
              <a:off x="914400" y="3429000"/>
              <a:ext cx="449280" cy="449280"/>
            </a:xfrm>
            <a:custGeom>
              <a:avLst/>
              <a:gdLst/>
              <a:ahLst/>
              <a:cxnLst/>
              <a:rect l="l" t="t" r="r" b="b"/>
              <a:pathLst>
                <a:path w="21600" h="21600">
                  <a:moveTo>
                    <a:pt x="5400" y="0"/>
                  </a:moveTo>
                  <a:lnTo>
                    <a:pt x="5400" y="16200"/>
                  </a:lnTo>
                  <a:lnTo>
                    <a:pt x="0" y="16200"/>
                  </a:lnTo>
                  <a:lnTo>
                    <a:pt x="10800" y="21600"/>
                  </a:lnTo>
                  <a:lnTo>
                    <a:pt x="21600" y="16200"/>
                  </a:lnTo>
                  <a:lnTo>
                    <a:pt x="16200" y="16200"/>
                  </a:lnTo>
                  <a:lnTo>
                    <a:pt x="16200" y="0"/>
                  </a:lnTo>
                  <a:close/>
                </a:path>
              </a:pathLst>
            </a:custGeom>
            <a:solidFill>
              <a:srgbClr val="FF0000"/>
            </a:solidFill>
            <a:ln w="291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PlaceHolder 6"/>
          <p:cNvSpPr/>
          <p:nvPr/>
        </p:nvSpPr>
        <p:spPr>
          <a:xfrm>
            <a:off x="173160" y="57312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Results: Taubert</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DejaVu Sans"/>
              </a:rPr>
              <a:t> subjects </a:t>
            </a:r>
            <a:endParaRPr lang="en-US" sz="1800" b="0" strike="noStrike" spc="-1">
              <a:latin typeface="Arial"/>
            </a:endParaRPr>
          </a:p>
        </p:txBody>
      </p:sp>
      <p:pic>
        <p:nvPicPr>
          <p:cNvPr id="254" name="Picture 253"/>
          <p:cNvPicPr/>
          <p:nvPr/>
        </p:nvPicPr>
        <p:blipFill>
          <a:blip r:embed="rId3"/>
          <a:stretch/>
        </p:blipFill>
        <p:spPr>
          <a:xfrm>
            <a:off x="2451960" y="573120"/>
            <a:ext cx="5717160" cy="3987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5" name="PlaceHolder 6"/>
          <p:cNvSpPr/>
          <p:nvPr/>
        </p:nvSpPr>
        <p:spPr>
          <a:xfrm>
            <a:off x="914400" y="22896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Schematic workflow of </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Arial"/>
              </a:rPr>
              <a:t>VirusHunterGatherer pipeline</a:t>
            </a:r>
            <a:endParaRPr lang="en-US" sz="1800" b="0" strike="noStrike" spc="-1">
              <a:latin typeface="Arial"/>
            </a:endParaRPr>
          </a:p>
          <a:p>
            <a:pPr>
              <a:lnSpc>
                <a:spcPct val="100000"/>
              </a:lnSpc>
              <a:spcBef>
                <a:spcPts val="360"/>
              </a:spcBef>
              <a:buNone/>
              <a:tabLst>
                <a:tab pos="0" algn="l"/>
              </a:tabLst>
            </a:pPr>
            <a:endParaRPr lang="en-US" sz="1800" b="0" strike="noStrike" spc="-1">
              <a:latin typeface="Arial"/>
            </a:endParaRPr>
          </a:p>
        </p:txBody>
      </p:sp>
      <p:sp>
        <p:nvSpPr>
          <p:cNvPr id="256" name="Gerader Verbinder 9"/>
          <p:cNvSpPr/>
          <p:nvPr/>
        </p:nvSpPr>
        <p:spPr>
          <a:xfrm>
            <a:off x="2274840" y="973800"/>
            <a:ext cx="360" cy="373644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257" name="Textfeld 22"/>
          <p:cNvSpPr/>
          <p:nvPr/>
        </p:nvSpPr>
        <p:spPr>
          <a:xfrm>
            <a:off x="228600" y="1418400"/>
            <a:ext cx="20368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8D1D75"/>
                </a:solidFill>
                <a:latin typeface="Arial"/>
                <a:ea typeface="DejaVu Sans"/>
              </a:rPr>
              <a:t>Taubert liver sequencing</a:t>
            </a:r>
            <a:r>
              <a:rPr lang="de-DE" sz="1800" b="0" strike="noStrike" spc="-1">
                <a:solidFill>
                  <a:srgbClr val="000000"/>
                </a:solidFill>
                <a:latin typeface="Arial"/>
                <a:ea typeface="DejaVu Sans"/>
              </a:rPr>
              <a:t> data</a:t>
            </a:r>
            <a:endParaRPr lang="en-US" sz="1800" b="0" strike="noStrike" spc="-1">
              <a:latin typeface="Arial"/>
            </a:endParaRPr>
          </a:p>
        </p:txBody>
      </p:sp>
      <p:sp>
        <p:nvSpPr>
          <p:cNvPr id="258" name="Textfeld 23"/>
          <p:cNvSpPr/>
          <p:nvPr/>
        </p:nvSpPr>
        <p:spPr>
          <a:xfrm>
            <a:off x="2514600" y="1419120"/>
            <a:ext cx="2203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2A6099"/>
                </a:solidFill>
                <a:latin typeface="Arial"/>
                <a:ea typeface="DejaVu Sans"/>
              </a:rPr>
              <a:t>Mammalian sequencing</a:t>
            </a:r>
            <a:r>
              <a:rPr lang="de-DE" sz="1800" b="1" strike="noStrike" spc="-1">
                <a:solidFill>
                  <a:srgbClr val="8D1D75"/>
                </a:solidFill>
                <a:latin typeface="Arial"/>
                <a:ea typeface="DejaVu Sans"/>
              </a:rPr>
              <a:t> </a:t>
            </a:r>
            <a:r>
              <a:rPr lang="de-DE" sz="1800" b="0" strike="noStrike" spc="-1">
                <a:solidFill>
                  <a:srgbClr val="000000"/>
                </a:solidFill>
                <a:latin typeface="Arial"/>
                <a:ea typeface="DejaVu Sans"/>
              </a:rPr>
              <a:t>data</a:t>
            </a:r>
            <a:endParaRPr lang="en-US" sz="1800" b="0" strike="noStrike" spc="-1">
              <a:latin typeface="Arial"/>
            </a:endParaRPr>
          </a:p>
        </p:txBody>
      </p:sp>
      <p:pic>
        <p:nvPicPr>
          <p:cNvPr id="259" name="Picture 258"/>
          <p:cNvPicPr/>
          <p:nvPr/>
        </p:nvPicPr>
        <p:blipFill>
          <a:blip r:embed="rId3"/>
          <a:stretch/>
        </p:blipFill>
        <p:spPr>
          <a:xfrm>
            <a:off x="5277960" y="202320"/>
            <a:ext cx="3627360" cy="4588200"/>
          </a:xfrm>
          <a:prstGeom prst="rect">
            <a:avLst/>
          </a:prstGeom>
          <a:ln w="0">
            <a:noFill/>
          </a:ln>
        </p:spPr>
      </p:pic>
      <p:pic>
        <p:nvPicPr>
          <p:cNvPr id="260" name="Grafik 8"/>
          <p:cNvPicPr/>
          <p:nvPr/>
        </p:nvPicPr>
        <p:blipFill>
          <a:blip r:embed="rId4"/>
          <a:stretch/>
        </p:blipFill>
        <p:spPr>
          <a:xfrm>
            <a:off x="8686800" y="4343400"/>
            <a:ext cx="279000" cy="242280"/>
          </a:xfrm>
          <a:prstGeom prst="rect">
            <a:avLst/>
          </a:prstGeom>
          <a:ln w="0">
            <a:noFill/>
          </a:ln>
        </p:spPr>
      </p:pic>
      <p:grpSp>
        <p:nvGrpSpPr>
          <p:cNvPr id="261" name="Group 260"/>
          <p:cNvGrpSpPr/>
          <p:nvPr/>
        </p:nvGrpSpPr>
        <p:grpSpPr>
          <a:xfrm>
            <a:off x="2514600" y="2743200"/>
            <a:ext cx="1590480" cy="1133280"/>
            <a:chOff x="2514600" y="2743200"/>
            <a:chExt cx="1590480" cy="1133280"/>
          </a:xfrm>
        </p:grpSpPr>
        <p:pic>
          <p:nvPicPr>
            <p:cNvPr id="262" name="Picture 261"/>
            <p:cNvPicPr/>
            <p:nvPr/>
          </p:nvPicPr>
          <p:blipFill>
            <a:blip r:embed="rId5"/>
            <a:stretch/>
          </p:blipFill>
          <p:spPr>
            <a:xfrm>
              <a:off x="2971800" y="2743200"/>
              <a:ext cx="1133280" cy="1133280"/>
            </a:xfrm>
            <a:prstGeom prst="rect">
              <a:avLst/>
            </a:prstGeom>
            <a:ln w="0">
              <a:noFill/>
            </a:ln>
          </p:spPr>
        </p:pic>
        <p:sp>
          <p:nvSpPr>
            <p:cNvPr id="263" name="Rectangle 262"/>
            <p:cNvSpPr/>
            <p:nvPr/>
          </p:nvSpPr>
          <p:spPr>
            <a:xfrm>
              <a:off x="2514600" y="2743200"/>
              <a:ext cx="1361880" cy="113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1" strike="noStrike" spc="-1">
                  <a:solidFill>
                    <a:srgbClr val="000000"/>
                  </a:solidFill>
                  <a:latin typeface="Arial"/>
                  <a:ea typeface="DejaVu Sans"/>
                </a:rPr>
                <a:t>SRA</a:t>
              </a:r>
              <a:endParaRPr lang="en-US" sz="1800" b="0" strike="noStrike" spc="-1">
                <a:latin typeface="Arial"/>
              </a:endParaRPr>
            </a:p>
          </p:txBody>
        </p:sp>
      </p:grpSp>
      <p:pic>
        <p:nvPicPr>
          <p:cNvPr id="264" name="Picture 263"/>
          <p:cNvPicPr/>
          <p:nvPr/>
        </p:nvPicPr>
        <p:blipFill>
          <a:blip r:embed="rId6"/>
          <a:stretch/>
        </p:blipFill>
        <p:spPr>
          <a:xfrm>
            <a:off x="685800" y="2972520"/>
            <a:ext cx="808560" cy="903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5" name="PlaceHolder 6"/>
          <p:cNvSpPr/>
          <p:nvPr/>
        </p:nvSpPr>
        <p:spPr>
          <a:xfrm>
            <a:off x="686160" y="57312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VirusHunterGatherer hittables</a:t>
            </a:r>
            <a:endParaRPr lang="en-US" sz="1800" b="0" strike="noStrike" spc="-1">
              <a:latin typeface="Arial"/>
            </a:endParaRPr>
          </a:p>
          <a:p>
            <a:pPr>
              <a:lnSpc>
                <a:spcPct val="100000"/>
              </a:lnSpc>
              <a:spcBef>
                <a:spcPts val="360"/>
              </a:spcBef>
              <a:buNone/>
              <a:tabLst>
                <a:tab pos="0" algn="l"/>
              </a:tabLst>
            </a:pPr>
            <a:endParaRPr lang="en-US" sz="1800" b="0" strike="noStrike" spc="-1">
              <a:latin typeface="Arial"/>
            </a:endParaRPr>
          </a:p>
        </p:txBody>
      </p:sp>
      <p:pic>
        <p:nvPicPr>
          <p:cNvPr id="266" name="Grafik 1"/>
          <p:cNvPicPr/>
          <p:nvPr/>
        </p:nvPicPr>
        <p:blipFill>
          <a:blip r:embed="rId2"/>
          <a:stretch/>
        </p:blipFill>
        <p:spPr>
          <a:xfrm>
            <a:off x="64440" y="981360"/>
            <a:ext cx="4175280" cy="2919240"/>
          </a:xfrm>
          <a:prstGeom prst="rect">
            <a:avLst/>
          </a:prstGeom>
          <a:ln w="0">
            <a:noFill/>
          </a:ln>
        </p:spPr>
      </p:pic>
      <p:pic>
        <p:nvPicPr>
          <p:cNvPr id="267" name="Grafik 2"/>
          <p:cNvPicPr/>
          <p:nvPr/>
        </p:nvPicPr>
        <p:blipFill>
          <a:blip r:embed="rId3"/>
          <a:stretch/>
        </p:blipFill>
        <p:spPr>
          <a:xfrm>
            <a:off x="4505040" y="981360"/>
            <a:ext cx="4537080" cy="2919240"/>
          </a:xfrm>
          <a:prstGeom prst="rect">
            <a:avLst/>
          </a:prstGeom>
          <a:ln w="0">
            <a:noFill/>
          </a:ln>
        </p:spPr>
      </p:pic>
      <p:sp>
        <p:nvSpPr>
          <p:cNvPr id="268" name="Gerader Verbinder 6"/>
          <p:cNvSpPr/>
          <p:nvPr/>
        </p:nvSpPr>
        <p:spPr>
          <a:xfrm>
            <a:off x="208080" y="490320"/>
            <a:ext cx="245160" cy="951840"/>
          </a:xfrm>
          <a:prstGeom prst="line">
            <a:avLst/>
          </a:prstGeom>
          <a:ln>
            <a:noFill/>
          </a:ln>
        </p:spPr>
        <p:style>
          <a:lnRef idx="1">
            <a:schemeClr val="accent1"/>
          </a:lnRef>
          <a:fillRef idx="0">
            <a:schemeClr val="accent1"/>
          </a:fillRef>
          <a:effectRef idx="0">
            <a:schemeClr val="accent1"/>
          </a:effectRef>
          <a:fontRef idx="minor"/>
        </p:style>
      </p:sp>
      <p:sp>
        <p:nvSpPr>
          <p:cNvPr id="269" name="Textfeld 23"/>
          <p:cNvSpPr/>
          <p:nvPr/>
        </p:nvSpPr>
        <p:spPr>
          <a:xfrm>
            <a:off x="505440" y="4311720"/>
            <a:ext cx="603144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7030A0"/>
              </a:buClr>
              <a:buFont typeface="Wingdings" charset="2"/>
              <a:buChar char=""/>
            </a:pPr>
            <a:r>
              <a:rPr lang="de-DE" sz="1600" b="0" strike="noStrike" spc="-1">
                <a:solidFill>
                  <a:srgbClr val="7030A0"/>
                </a:solidFill>
                <a:latin typeface="Arial"/>
                <a:ea typeface="DejaVu Sans"/>
              </a:rPr>
              <a:t>ViralRefSeq_taxonomy processed to extract virus family</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0" name="PlaceHolder 8"/>
          <p:cNvSpPr/>
          <p:nvPr/>
        </p:nvSpPr>
        <p:spPr>
          <a:xfrm>
            <a:off x="457200" y="685800"/>
            <a:ext cx="775656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1134"/>
              </a:spcBef>
              <a:buNone/>
              <a:tabLst>
                <a:tab pos="0" algn="l"/>
              </a:tabLst>
            </a:pPr>
            <a:r>
              <a:rPr lang="de-DE" sz="1800" b="0" strike="noStrike" spc="-1">
                <a:solidFill>
                  <a:srgbClr val="666666"/>
                </a:solidFill>
                <a:latin typeface="Arial"/>
                <a:ea typeface="Arial"/>
              </a:rPr>
              <a:t> History of virus discovery</a:t>
            </a:r>
            <a:endParaRPr lang="en-US" sz="1800" b="0" strike="noStrike" spc="-1">
              <a:latin typeface="Arial"/>
            </a:endParaRPr>
          </a:p>
        </p:txBody>
      </p:sp>
      <p:pic>
        <p:nvPicPr>
          <p:cNvPr id="271" name="Picture 270"/>
          <p:cNvPicPr/>
          <p:nvPr/>
        </p:nvPicPr>
        <p:blipFill>
          <a:blip r:embed="rId3"/>
          <a:stretch/>
        </p:blipFill>
        <p:spPr>
          <a:xfrm>
            <a:off x="720" y="1042200"/>
            <a:ext cx="8902440" cy="3517200"/>
          </a:xfrm>
          <a:prstGeom prst="rect">
            <a:avLst/>
          </a:prstGeom>
          <a:ln w="0">
            <a:noFill/>
          </a:ln>
        </p:spPr>
      </p:pic>
      <p:sp>
        <p:nvSpPr>
          <p:cNvPr id="272" name="Rectangle 271"/>
          <p:cNvSpPr/>
          <p:nvPr/>
        </p:nvSpPr>
        <p:spPr>
          <a:xfrm>
            <a:off x="457200" y="4572000"/>
            <a:ext cx="3186360" cy="110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200" b="0" strike="noStrike" spc="-1">
                <a:solidFill>
                  <a:srgbClr val="333333"/>
                </a:solidFill>
                <a:latin typeface="Arial"/>
                <a:ea typeface="ヒラギノ角ゴ Pro W3"/>
              </a:rPr>
              <a:t>Image taken from Prof. Dr. Chris Lauber.</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3" name="Rectangle 272"/>
          <p:cNvSpPr/>
          <p:nvPr/>
        </p:nvSpPr>
        <p:spPr>
          <a:xfrm>
            <a:off x="19080" y="457200"/>
            <a:ext cx="3403080" cy="90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de-DE" sz="1800" b="0" strike="noStrike" spc="-1">
                <a:solidFill>
                  <a:srgbClr val="666666"/>
                </a:solidFill>
                <a:latin typeface="Arial"/>
                <a:ea typeface="Arial"/>
              </a:rPr>
              <a:t> Limitations: Segmented viruses and specificity of   profiles</a:t>
            </a:r>
            <a:endParaRPr lang="en-US" sz="1800" b="0" strike="noStrike" spc="-1">
              <a:latin typeface="Arial"/>
            </a:endParaRPr>
          </a:p>
        </p:txBody>
      </p:sp>
      <p:pic>
        <p:nvPicPr>
          <p:cNvPr id="274" name="Picture 273"/>
          <p:cNvPicPr/>
          <p:nvPr/>
        </p:nvPicPr>
        <p:blipFill>
          <a:blip r:embed="rId3"/>
          <a:stretch/>
        </p:blipFill>
        <p:spPr>
          <a:xfrm>
            <a:off x="914400" y="1143000"/>
            <a:ext cx="2968200" cy="2507760"/>
          </a:xfrm>
          <a:prstGeom prst="rect">
            <a:avLst/>
          </a:prstGeom>
          <a:ln w="0">
            <a:noFill/>
          </a:ln>
        </p:spPr>
      </p:pic>
      <p:grpSp>
        <p:nvGrpSpPr>
          <p:cNvPr id="275" name="Group 274"/>
          <p:cNvGrpSpPr/>
          <p:nvPr/>
        </p:nvGrpSpPr>
        <p:grpSpPr>
          <a:xfrm>
            <a:off x="4800600" y="115560"/>
            <a:ext cx="3193560" cy="4678200"/>
            <a:chOff x="4800600" y="115560"/>
            <a:chExt cx="3193560" cy="4678200"/>
          </a:xfrm>
        </p:grpSpPr>
        <p:sp>
          <p:nvSpPr>
            <p:cNvPr id="276" name="Rectangle 275"/>
            <p:cNvSpPr/>
            <p:nvPr/>
          </p:nvSpPr>
          <p:spPr>
            <a:xfrm>
              <a:off x="5257800" y="4515120"/>
              <a:ext cx="2731680" cy="27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0000"/>
                </a:buClr>
                <a:buSzPct val="45000"/>
                <a:buFont typeface="Wingdings" charset="2"/>
                <a:buChar char=""/>
              </a:pPr>
              <a:r>
                <a:rPr lang="de-DE" sz="1400" b="0" strike="noStrike" spc="-1">
                  <a:solidFill>
                    <a:srgbClr val="000000"/>
                  </a:solidFill>
                  <a:latin typeface="Arial"/>
                  <a:ea typeface="DejaVu Sans"/>
                </a:rPr>
                <a:t>Search for: Flavi_RdRp.</a:t>
              </a:r>
              <a:endParaRPr lang="en-US" sz="1400" b="0" strike="noStrike" spc="-1">
                <a:latin typeface="Arial"/>
              </a:endParaRPr>
            </a:p>
          </p:txBody>
        </p:sp>
        <p:pic>
          <p:nvPicPr>
            <p:cNvPr id="277" name="Picture 276"/>
            <p:cNvPicPr/>
            <p:nvPr/>
          </p:nvPicPr>
          <p:blipFill>
            <a:blip r:embed="rId4"/>
            <a:stretch/>
          </p:blipFill>
          <p:spPr>
            <a:xfrm>
              <a:off x="4800600" y="115560"/>
              <a:ext cx="3193560" cy="4155120"/>
            </a:xfrm>
            <a:prstGeom prst="rect">
              <a:avLst/>
            </a:prstGeom>
            <a:ln w="0">
              <a:noFill/>
            </a:ln>
          </p:spPr>
        </p:pic>
      </p:grpSp>
      <p:sp>
        <p:nvSpPr>
          <p:cNvPr id="278" name="Rectangle 277"/>
          <p:cNvSpPr/>
          <p:nvPr/>
        </p:nvSpPr>
        <p:spPr>
          <a:xfrm>
            <a:off x="228600" y="4114800"/>
            <a:ext cx="4100760" cy="63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800" b="0" strike="noStrike" spc="-1">
                <a:solidFill>
                  <a:srgbClr val="808080"/>
                </a:solidFill>
                <a:latin typeface="ariel"/>
                <a:ea typeface="ヒラギノ角ゴ Pro W3"/>
              </a:rPr>
              <a:t>Krammer, F., Smith, G.J.D., Fouchier, R.A.M. et al. Influenza. Nat Rev Dis Primers 4, 3 (2018). https://doi.org/10.1038/s41572-018-0002-y</a:t>
            </a:r>
            <a:endParaRPr lang="en-US" sz="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9" name="PlaceHolder 6"/>
          <p:cNvSpPr/>
          <p:nvPr/>
        </p:nvSpPr>
        <p:spPr>
          <a:xfrm>
            <a:off x="173160" y="57312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Limitations: </a:t>
            </a:r>
            <a:endParaRPr lang="en-US" sz="1800" b="0" strike="noStrike" spc="-1">
              <a:latin typeface="Arial"/>
            </a:endParaRPr>
          </a:p>
          <a:p>
            <a:pPr>
              <a:lnSpc>
                <a:spcPct val="100000"/>
              </a:lnSpc>
              <a:spcBef>
                <a:spcPts val="360"/>
              </a:spcBef>
              <a:buNone/>
              <a:tabLst>
                <a:tab pos="0" algn="l"/>
              </a:tabLst>
            </a:pPr>
            <a:r>
              <a:rPr lang="de-DE" sz="1800" b="0" strike="noStrike" spc="-1">
                <a:solidFill>
                  <a:srgbClr val="666666"/>
                </a:solidFill>
                <a:latin typeface="Arial"/>
                <a:ea typeface="Arial"/>
              </a:rPr>
              <a:t> classified vs unclassified</a:t>
            </a:r>
            <a:endParaRPr lang="en-US" sz="1800" b="0" strike="noStrike" spc="-1">
              <a:latin typeface="Arial"/>
            </a:endParaRPr>
          </a:p>
        </p:txBody>
      </p:sp>
      <p:sp>
        <p:nvSpPr>
          <p:cNvPr id="280" name="Textfeld 2"/>
          <p:cNvSpPr/>
          <p:nvPr/>
        </p:nvSpPr>
        <p:spPr>
          <a:xfrm>
            <a:off x="260280" y="1390320"/>
            <a:ext cx="2953800" cy="240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600" b="0" strike="noStrike" spc="-1">
                <a:solidFill>
                  <a:srgbClr val="000000"/>
                </a:solidFill>
                <a:latin typeface="Arial"/>
                <a:ea typeface="DejaVu Sans"/>
              </a:rPr>
              <a:t>Viral Family extracted from</a:t>
            </a:r>
            <a:endParaRPr lang="en-US" sz="1600" b="0" strike="noStrike" spc="-1">
              <a:latin typeface="Arial"/>
            </a:endParaRPr>
          </a:p>
          <a:p>
            <a:pPr>
              <a:lnSpc>
                <a:spcPct val="100000"/>
              </a:lnSpc>
              <a:buNone/>
            </a:pPr>
            <a:r>
              <a:rPr lang="de-DE" sz="1600" b="0" strike="noStrike" spc="-1">
                <a:solidFill>
                  <a:srgbClr val="000000"/>
                </a:solidFill>
                <a:latin typeface="Arial"/>
                <a:ea typeface="DejaVu Sans"/>
              </a:rPr>
              <a:t>ViralRefSeq_taxonomy column</a:t>
            </a:r>
            <a:endParaRPr lang="en-US" sz="1600" b="0" strike="noStrike" spc="-1">
              <a:latin typeface="Arial"/>
            </a:endParaRPr>
          </a:p>
          <a:p>
            <a:pPr>
              <a:lnSpc>
                <a:spcPct val="100000"/>
              </a:lnSpc>
              <a:buNone/>
            </a:pPr>
            <a:endParaRPr lang="en-US" sz="1600" b="0" strike="noStrike" spc="-1">
              <a:latin typeface="Arial"/>
            </a:endParaRPr>
          </a:p>
          <a:p>
            <a:pPr>
              <a:lnSpc>
                <a:spcPct val="100000"/>
              </a:lnSpc>
              <a:buNone/>
            </a:pPr>
            <a:endParaRPr lang="en-US" sz="1600" b="0" strike="noStrike" spc="-1">
              <a:latin typeface="Arial"/>
            </a:endParaRPr>
          </a:p>
          <a:p>
            <a:pPr>
              <a:lnSpc>
                <a:spcPct val="100000"/>
              </a:lnSpc>
              <a:buNone/>
            </a:pPr>
            <a:endParaRPr lang="en-US" sz="1600" b="0" strike="noStrike" spc="-1">
              <a:latin typeface="Arial"/>
            </a:endParaRPr>
          </a:p>
          <a:p>
            <a:pPr>
              <a:lnSpc>
                <a:spcPct val="100000"/>
              </a:lnSpc>
              <a:buNone/>
            </a:pPr>
            <a:r>
              <a:rPr lang="de-DE" sz="1600" b="0" strike="noStrike" spc="-1">
                <a:solidFill>
                  <a:srgbClr val="000000"/>
                </a:solidFill>
                <a:latin typeface="Arial"/>
                <a:ea typeface="DejaVu Sans"/>
              </a:rPr>
              <a:t>ViralRefSeq_taxonomy:</a:t>
            </a:r>
            <a:endParaRPr lang="en-US" sz="1600" b="0" strike="noStrike" spc="-1">
              <a:latin typeface="Arial"/>
            </a:endParaRPr>
          </a:p>
          <a:p>
            <a:pPr algn="just">
              <a:lnSpc>
                <a:spcPct val="100000"/>
              </a:lnSpc>
              <a:buNone/>
            </a:pPr>
            <a:r>
              <a:rPr lang="de-DE" sz="1000" b="0" strike="noStrike" spc="-1">
                <a:solidFill>
                  <a:srgbClr val="000000"/>
                </a:solidFill>
                <a:latin typeface="Arial"/>
                <a:ea typeface="DejaVu Sans"/>
              </a:rPr>
              <a:t>taxid:1354498|Hepacivirus</a:t>
            </a:r>
            <a:endParaRPr lang="en-US" sz="1000" b="0" strike="noStrike" spc="-1">
              <a:latin typeface="Arial"/>
            </a:endParaRPr>
          </a:p>
          <a:p>
            <a:pPr algn="just">
              <a:lnSpc>
                <a:spcPct val="100000"/>
              </a:lnSpc>
              <a:buNone/>
            </a:pPr>
            <a:r>
              <a:rPr lang="de-DE" sz="1000" b="0" strike="noStrike" spc="-1">
                <a:solidFill>
                  <a:srgbClr val="000000"/>
                </a:solidFill>
                <a:latin typeface="Arial"/>
                <a:ea typeface="DejaVu Sans"/>
              </a:rPr>
              <a:t>colobi|Hepacivirus|Flaviviridae|Amarillovirales|Flasuviricetes|Kitrinoviricota|Orthorn</a:t>
            </a:r>
            <a:endParaRPr lang="en-US" sz="1000" b="0" strike="noStrike" spc="-1">
              <a:latin typeface="Arial"/>
            </a:endParaRPr>
          </a:p>
          <a:p>
            <a:pPr algn="just">
              <a:lnSpc>
                <a:spcPct val="100000"/>
              </a:lnSpc>
              <a:buNone/>
            </a:pPr>
            <a:r>
              <a:rPr lang="de-DE" sz="1000" b="0" strike="noStrike" spc="-1">
                <a:solidFill>
                  <a:srgbClr val="000000"/>
                </a:solidFill>
                <a:latin typeface="Arial"/>
                <a:ea typeface="DejaVu Sans"/>
              </a:rPr>
              <a:t>avirae|Riboviria</a:t>
            </a:r>
            <a:endParaRPr lang="en-US" sz="1000" b="0" strike="noStrike" spc="-1">
              <a:latin typeface="Arial"/>
            </a:endParaRPr>
          </a:p>
        </p:txBody>
      </p:sp>
      <p:pic>
        <p:nvPicPr>
          <p:cNvPr id="281" name="Picture 280"/>
          <p:cNvPicPr/>
          <p:nvPr/>
        </p:nvPicPr>
        <p:blipFill>
          <a:blip r:embed="rId2"/>
          <a:stretch/>
        </p:blipFill>
        <p:spPr>
          <a:xfrm>
            <a:off x="3429000" y="573480"/>
            <a:ext cx="5475600" cy="4104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2" name="Picture 281"/>
          <p:cNvPicPr/>
          <p:nvPr/>
        </p:nvPicPr>
        <p:blipFill>
          <a:blip r:embed="rId2"/>
          <a:stretch/>
        </p:blipFill>
        <p:spPr>
          <a:xfrm>
            <a:off x="6172200" y="336960"/>
            <a:ext cx="2190960" cy="4455360"/>
          </a:xfrm>
          <a:prstGeom prst="rect">
            <a:avLst/>
          </a:prstGeom>
          <a:ln w="0">
            <a:noFill/>
          </a:ln>
        </p:spPr>
      </p:pic>
      <p:sp>
        <p:nvSpPr>
          <p:cNvPr id="283" name="Rectangle 282"/>
          <p:cNvSpPr/>
          <p:nvPr/>
        </p:nvSpPr>
        <p:spPr>
          <a:xfrm>
            <a:off x="228600" y="281520"/>
            <a:ext cx="5709960" cy="363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000" b="0" strike="noStrike" spc="-1">
                <a:solidFill>
                  <a:srgbClr val="000000"/>
                </a:solidFill>
                <a:latin typeface="Arial"/>
                <a:ea typeface="DejaVu Sans"/>
              </a:rPr>
              <a:t>Extrapolated viral diversity estimates from a bat and primate species to assess emerging human threats.</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0" strike="noStrike" spc="-1">
                <a:solidFill>
                  <a:srgbClr val="000000"/>
                </a:solidFill>
                <a:latin typeface="Arial"/>
                <a:ea typeface="DejaVu Sans"/>
              </a:rPr>
              <a:t>These represent the only published estimates of unknown viral diversity in vertebrate hosts.</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0" strike="noStrike" spc="-1">
                <a:solidFill>
                  <a:srgbClr val="000000"/>
                </a:solidFill>
                <a:latin typeface="Arial"/>
                <a:ea typeface="DejaVu Sans"/>
              </a:rPr>
              <a:t>99% of viral zoonoses originate from non-human mammals or in birds → 69 mammal and 8 bird out of 78.</a:t>
            </a:r>
            <a:endParaRPr lang="en-US" sz="1000" b="0" strike="noStrike" spc="-1">
              <a:latin typeface="Arial"/>
            </a:endParaRPr>
          </a:p>
          <a:p>
            <a:pPr>
              <a:lnSpc>
                <a:spcPct val="100000"/>
              </a:lnSpc>
              <a:buNone/>
            </a:pPr>
            <a:r>
              <a:rPr lang="en-US" sz="1000" b="0" strike="noStrike" spc="-1">
                <a:solidFill>
                  <a:srgbClr val="000000"/>
                </a:solidFill>
                <a:latin typeface="Arial"/>
                <a:ea typeface="DejaVu Sans"/>
              </a:rPr>
              <a:t>Viruses that originate in or have that originate in those hosts</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0" strike="noStrike" spc="-1">
                <a:solidFill>
                  <a:srgbClr val="000000"/>
                </a:solidFill>
                <a:latin typeface="Arial"/>
                <a:ea typeface="DejaVu Sans"/>
              </a:rPr>
              <a:t> Estimates of viral diversity for the bat </a:t>
            </a:r>
            <a:r>
              <a:rPr lang="en-US" sz="1000" b="0" i="1" strike="noStrike" spc="-1">
                <a:solidFill>
                  <a:srgbClr val="000000"/>
                </a:solidFill>
                <a:latin typeface="Arial"/>
                <a:ea typeface="DejaVu Sans"/>
              </a:rPr>
              <a:t>Pteropus giganteus</a:t>
            </a:r>
            <a:r>
              <a:rPr lang="en-US" sz="1000" b="0" strike="noStrike" spc="-1">
                <a:solidFill>
                  <a:srgbClr val="000000"/>
                </a:solidFill>
                <a:latin typeface="Arial"/>
                <a:ea typeface="DejaVu Sans"/>
              </a:rPr>
              <a:t> are based</a:t>
            </a:r>
            <a:endParaRPr lang="en-US" sz="1000" b="0" strike="noStrike" spc="-1">
              <a:latin typeface="Arial"/>
            </a:endParaRPr>
          </a:p>
          <a:p>
            <a:pPr>
              <a:lnSpc>
                <a:spcPct val="100000"/>
              </a:lnSpc>
              <a:buNone/>
            </a:pPr>
            <a:r>
              <a:rPr lang="en-US" sz="1000" b="0" strike="noStrike" spc="-1">
                <a:solidFill>
                  <a:srgbClr val="000000"/>
                </a:solidFill>
                <a:latin typeface="Arial"/>
                <a:ea typeface="DejaVu Sans"/>
              </a:rPr>
              <a:t>on repeated sampling of individuals of this species and viral discovery using PCR with degenerate family-level primers targeting 9 viral genera or families, all known to contain zoonoses.</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0" strike="noStrike" spc="-1">
                <a:solidFill>
                  <a:srgbClr val="000000"/>
                </a:solidFill>
                <a:latin typeface="Arial"/>
                <a:ea typeface="DejaVu Sans"/>
              </a:rPr>
              <a:t>Estimates of viral diversity for the rhesus macaque </a:t>
            </a:r>
            <a:r>
              <a:rPr lang="en-US" sz="1000" b="0" i="1" strike="noStrike" spc="-1">
                <a:solidFill>
                  <a:srgbClr val="000000"/>
                </a:solidFill>
                <a:latin typeface="Arial"/>
                <a:ea typeface="DejaVu Sans"/>
              </a:rPr>
              <a:t>Macaca mulatta</a:t>
            </a:r>
            <a:r>
              <a:rPr lang="en-US" sz="1000" b="0" strike="noStrike" spc="-1">
                <a:solidFill>
                  <a:srgbClr val="000000"/>
                </a:solidFill>
                <a:latin typeface="Arial"/>
                <a:ea typeface="DejaVu Sans"/>
              </a:rPr>
              <a:t> targeted 21 viral families by PCR, as well as high-throughput sequencing (HTS).</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0" strike="noStrike" spc="-1">
                <a:solidFill>
                  <a:srgbClr val="000000"/>
                </a:solidFill>
                <a:latin typeface="Arial"/>
                <a:ea typeface="Noto Sans CJK SC"/>
              </a:rPr>
              <a:t>Average of </a:t>
            </a:r>
            <a:r>
              <a:rPr lang="en-US" sz="1000" b="1" strike="noStrike" spc="-1">
                <a:solidFill>
                  <a:srgbClr val="C9211E"/>
                </a:solidFill>
                <a:latin typeface="Arial"/>
                <a:ea typeface="Noto Sans CJK SC"/>
              </a:rPr>
              <a:t>11.58 viruses/family</a:t>
            </a:r>
            <a:r>
              <a:rPr lang="en-US" sz="1000" b="0" strike="noStrike" spc="-1">
                <a:solidFill>
                  <a:srgbClr val="000000"/>
                </a:solidFill>
                <a:latin typeface="Arial"/>
                <a:ea typeface="Noto Sans CJK SC"/>
              </a:rPr>
              <a:t> (SE: 6.74),indicating that the average viral family has between 4.84 and 18.32 viral species (skewed by Picobirnoviruses).</a:t>
            </a:r>
            <a:endParaRPr lang="en-US" sz="1000" b="0" strike="noStrike" spc="-1">
              <a:latin typeface="Arial"/>
            </a:endParaRPr>
          </a:p>
          <a:p>
            <a:pPr>
              <a:lnSpc>
                <a:spcPct val="100000"/>
              </a:lnSpc>
              <a:buNone/>
            </a:pPr>
            <a:r>
              <a:rPr lang="en-US" sz="1000" b="0" strike="noStrike" spc="-1">
                <a:solidFill>
                  <a:srgbClr val="000000"/>
                </a:solidFill>
                <a:latin typeface="Arial"/>
                <a:ea typeface="Noto Sans CJK SC"/>
              </a:rPr>
              <a:t>Median is 2.5 species/family.</a:t>
            </a:r>
            <a:endParaRPr lang="en-US" sz="1000" b="0" strike="noStrike" spc="-1">
              <a:latin typeface="Arial"/>
            </a:endParaRPr>
          </a:p>
          <a:p>
            <a:pPr>
              <a:lnSpc>
                <a:spcPct val="100000"/>
              </a:lnSpc>
              <a:buNone/>
            </a:pPr>
            <a:endParaRPr lang="en-US" sz="1000" b="0" strike="noStrike" spc="-1">
              <a:latin typeface="Arial"/>
            </a:endParaRPr>
          </a:p>
          <a:p>
            <a:pPr>
              <a:lnSpc>
                <a:spcPct val="100000"/>
              </a:lnSpc>
              <a:buNone/>
            </a:pPr>
            <a:r>
              <a:rPr lang="en-US" sz="1000" b="0" strike="noStrike" spc="-1">
                <a:solidFill>
                  <a:srgbClr val="000000"/>
                </a:solidFill>
                <a:latin typeface="Arial"/>
                <a:ea typeface="Noto Sans CJK SC"/>
              </a:rPr>
              <a:t>For the Global Virome Project (GVP), 25 viral families with high zoonotic potential were targeted, estimating a global mammalian viral richness of 1.53 million species (SE: 640k-2.42M). Additionally, avian influenza viral richness was estimated at 137k species, leading to a total global estimate of 1.67 million viral species from zoonotic families.</a:t>
            </a:r>
            <a:endParaRPr lang="en-US"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4" name="Rectangle 283"/>
          <p:cNvSpPr/>
          <p:nvPr/>
        </p:nvSpPr>
        <p:spPr>
          <a:xfrm>
            <a:off x="0" y="357480"/>
            <a:ext cx="6852960" cy="55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100" b="0" strike="noStrike" spc="-1">
                <a:solidFill>
                  <a:srgbClr val="000000"/>
                </a:solidFill>
                <a:latin typeface="Arial"/>
                <a:ea typeface="DejaVu Sans"/>
              </a:rPr>
              <a:t>25 families * 11.58 species/family *  5,291 (number of mammalian species) = 1.5 mil</a:t>
            </a:r>
            <a:endParaRPr lang="en-US" sz="1100" b="0" strike="noStrike" spc="-1">
              <a:latin typeface="Arial"/>
            </a:endParaRPr>
          </a:p>
          <a:p>
            <a:pPr>
              <a:lnSpc>
                <a:spcPct val="100000"/>
              </a:lnSpc>
              <a:buNone/>
            </a:pPr>
            <a:endParaRPr lang="en-US" sz="1100" b="0" strike="noStrike" spc="-1">
              <a:latin typeface="Arial"/>
            </a:endParaRPr>
          </a:p>
          <a:p>
            <a:pPr>
              <a:lnSpc>
                <a:spcPct val="100000"/>
              </a:lnSpc>
              <a:buNone/>
            </a:pPr>
            <a:r>
              <a:rPr lang="en-US" sz="1100" b="0" i="1" strike="noStrike" spc="-1">
                <a:solidFill>
                  <a:srgbClr val="000000"/>
                </a:solidFill>
                <a:latin typeface="Arial"/>
                <a:ea typeface="DejaVu Sans"/>
              </a:rPr>
              <a:t>Orthomyxoviridae</a:t>
            </a:r>
            <a:r>
              <a:rPr lang="en-US" sz="1100" b="0" strike="noStrike" spc="-1">
                <a:solidFill>
                  <a:srgbClr val="000000"/>
                </a:solidFill>
                <a:latin typeface="Arial"/>
                <a:ea typeface="DejaVu Sans"/>
              </a:rPr>
              <a:t> (Influenza) * 11.58 * 11,862 = </a:t>
            </a:r>
            <a:r>
              <a:rPr lang="en-US" sz="1000" b="0" strike="noStrike" spc="-1">
                <a:solidFill>
                  <a:srgbClr val="000000"/>
                </a:solidFill>
                <a:latin typeface="Arial"/>
                <a:ea typeface="DejaVu Sans"/>
              </a:rPr>
              <a:t>137,362.96</a:t>
            </a:r>
            <a:r>
              <a:rPr lang="en-US" sz="1100" b="0" strike="noStrike" spc="-1">
                <a:solidFill>
                  <a:srgbClr val="000000"/>
                </a:solidFill>
                <a:latin typeface="Arial"/>
                <a:ea typeface="DejaVu Sans"/>
              </a:rPr>
              <a:t> </a:t>
            </a:r>
            <a:endParaRPr lang="en-US" sz="1100" b="0" strike="noStrike" spc="-1">
              <a:latin typeface="Arial"/>
            </a:endParaRPr>
          </a:p>
        </p:txBody>
      </p:sp>
      <p:pic>
        <p:nvPicPr>
          <p:cNvPr id="285" name="Picture 284"/>
          <p:cNvPicPr/>
          <p:nvPr/>
        </p:nvPicPr>
        <p:blipFill>
          <a:blip r:embed="rId2"/>
          <a:stretch/>
        </p:blipFill>
        <p:spPr>
          <a:xfrm>
            <a:off x="0" y="1336320"/>
            <a:ext cx="6398640" cy="1401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5036400" y="4148640"/>
            <a:ext cx="4100760" cy="63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800" b="0" strike="noStrike" spc="-1">
                <a:solidFill>
                  <a:srgbClr val="808080"/>
                </a:solidFill>
                <a:latin typeface="ariel"/>
                <a:ea typeface="ヒラギノ角ゴ Pro W3"/>
              </a:rPr>
              <a:t>Bhadoria P, Gupta G, Agarwal A. Viral Pandemics in the Past Two Decades: An Overview. J Family Med Prim Care. 2021 Aug;10(8):2745-2750. doi: 10.4103/jfmpc.jfmpc_2071_20. Epub 2021 Aug 27. PMID: 34660399; PMCID: PMC8483091.</a:t>
            </a:r>
            <a:endParaRPr lang="en-US" sz="800" b="0" strike="noStrike" spc="-1">
              <a:latin typeface="Arial"/>
            </a:endParaRPr>
          </a:p>
        </p:txBody>
      </p:sp>
      <p:pic>
        <p:nvPicPr>
          <p:cNvPr id="104" name="Picture 103"/>
          <p:cNvPicPr/>
          <p:nvPr/>
        </p:nvPicPr>
        <p:blipFill>
          <a:blip r:embed="rId3"/>
          <a:stretch/>
        </p:blipFill>
        <p:spPr>
          <a:xfrm>
            <a:off x="2154960" y="90720"/>
            <a:ext cx="6751080" cy="3792600"/>
          </a:xfrm>
          <a:prstGeom prst="rect">
            <a:avLst/>
          </a:prstGeom>
          <a:ln w="0">
            <a:noFill/>
          </a:ln>
        </p:spPr>
      </p:pic>
      <p:sp>
        <p:nvSpPr>
          <p:cNvPr id="105" name="PlaceHolder 4"/>
          <p:cNvSpPr/>
          <p:nvPr/>
        </p:nvSpPr>
        <p:spPr>
          <a:xfrm>
            <a:off x="235800" y="228600"/>
            <a:ext cx="775656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600" b="0" strike="noStrike" spc="-1">
                <a:solidFill>
                  <a:srgbClr val="666666"/>
                </a:solidFill>
                <a:latin typeface="Arial"/>
                <a:ea typeface="Arial"/>
              </a:rPr>
              <a:t>Importance of virus discovery</a:t>
            </a:r>
            <a:endParaRPr lang="en-US" sz="1600" b="0" strike="noStrike" spc="-1">
              <a:latin typeface="Arial"/>
            </a:endParaRPr>
          </a:p>
          <a:p>
            <a:pPr>
              <a:lnSpc>
                <a:spcPct val="100000"/>
              </a:lnSpc>
              <a:spcBef>
                <a:spcPts val="360"/>
              </a:spcBef>
              <a:buNone/>
              <a:tabLst>
                <a:tab pos="0" algn="l"/>
              </a:tabLst>
            </a:pPr>
            <a:r>
              <a:rPr lang="de-DE" sz="1600" b="0" strike="noStrike" spc="-1">
                <a:solidFill>
                  <a:srgbClr val="666666"/>
                </a:solidFill>
                <a:latin typeface="Arial"/>
                <a:ea typeface="Arial"/>
              </a:rPr>
              <a:t>- Pandemics</a:t>
            </a:r>
            <a:endParaRPr lang="en-US" sz="1600" b="0" strike="noStrike" spc="-1">
              <a:latin typeface="Arial"/>
            </a:endParaRPr>
          </a:p>
        </p:txBody>
      </p:sp>
      <p:pic>
        <p:nvPicPr>
          <p:cNvPr id="106" name="Picture 105"/>
          <p:cNvPicPr/>
          <p:nvPr/>
        </p:nvPicPr>
        <p:blipFill>
          <a:blip r:embed="rId4"/>
          <a:stretch/>
        </p:blipFill>
        <p:spPr>
          <a:xfrm>
            <a:off x="228600" y="1085760"/>
            <a:ext cx="1824480" cy="3710520"/>
          </a:xfrm>
          <a:prstGeom prst="rect">
            <a:avLst/>
          </a:prstGeom>
          <a:ln w="0">
            <a:noFill/>
          </a:ln>
        </p:spPr>
      </p:pic>
      <p:sp>
        <p:nvSpPr>
          <p:cNvPr id="107" name="Rectangle 106"/>
          <p:cNvSpPr/>
          <p:nvPr/>
        </p:nvSpPr>
        <p:spPr>
          <a:xfrm>
            <a:off x="914400" y="4844160"/>
            <a:ext cx="4100760" cy="63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800" b="0" strike="noStrike" spc="-1">
                <a:solidFill>
                  <a:srgbClr val="808080"/>
                </a:solidFill>
                <a:latin typeface="ariel"/>
                <a:ea typeface="ヒラギノ角ゴ Pro W3"/>
              </a:rPr>
              <a:t>Carroll D, Daszak P, Wolfe ND, et al. The Global Virome Project. Science.</a:t>
            </a:r>
            <a:endParaRPr lang="en-US" sz="800" b="0" strike="noStrike" spc="-1">
              <a:latin typeface="Arial"/>
            </a:endParaRPr>
          </a:p>
          <a:p>
            <a:pPr>
              <a:lnSpc>
                <a:spcPct val="100000"/>
              </a:lnSpc>
              <a:buNone/>
            </a:pPr>
            <a:r>
              <a:rPr lang="en-US" sz="800" b="0" strike="noStrike" spc="-1">
                <a:solidFill>
                  <a:srgbClr val="808080"/>
                </a:solidFill>
                <a:latin typeface="ariel"/>
                <a:ea typeface="ヒラギノ角ゴ Pro W3"/>
              </a:rPr>
              <a:t>2018;359(6378):872-874. doi:10.1126/science.aap7463</a:t>
            </a:r>
            <a:endParaRPr lang="en-US" sz="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 name="Rectangle 285"/>
          <p:cNvSpPr/>
          <p:nvPr/>
        </p:nvSpPr>
        <p:spPr>
          <a:xfrm>
            <a:off x="360" y="228960"/>
            <a:ext cx="7995600" cy="3880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buNone/>
            </a:pPr>
            <a:r>
              <a:rPr lang="en-US" sz="1400" b="0" strike="noStrike" spc="-1">
                <a:solidFill>
                  <a:srgbClr val="000000"/>
                </a:solidFill>
                <a:latin typeface="Arial"/>
                <a:ea typeface="DejaVu Sans"/>
              </a:rPr>
              <a:t>“We therefore multiply the per-viral family mean of 11.58 species by 25 (see specific viral families listed below) to give an estimate of the total viral diversity within all 25 viral families that have high zoonotic potential as 289.5 (se 121.0 - 458.0) for each mammalian host species. Given that there</a:t>
            </a: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are 5,291 known mammal species (21) (excluding marine mammals which have limited</a:t>
            </a: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contact with humans relative to terrestrial and volant mammals) we estimate global</a:t>
            </a: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mammalian viral richness in our 25 target viral families at 1,531,745 (se 640,211 -</a:t>
            </a: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2,423,278). In addition, influenza viruses derived from mammals and birds represent a</a:t>
            </a: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significant public health threat globally. Therefore, we used the mean viral diversity per</a:t>
            </a: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viral family in mammal hosts (11.58), and assumed that this may also represent the</a:t>
            </a: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average per-host species viral diversity for influenza viruses (Orthomyxoviridae) in each</a:t>
            </a: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of the 11,862 known bird species bird species (22). This gives an estimated avian</a:t>
            </a: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influenza viral richness of 137,362.96 (se 57,412 - 217,312), and a total global richness</a:t>
            </a:r>
            <a:endParaRPr lang="en-US" sz="1400" b="0" strike="noStrike" spc="-1">
              <a:latin typeface="Arial"/>
            </a:endParaRPr>
          </a:p>
          <a:p>
            <a:pPr algn="just">
              <a:lnSpc>
                <a:spcPct val="100000"/>
              </a:lnSpc>
              <a:buNone/>
            </a:pPr>
            <a:r>
              <a:rPr lang="en-US" sz="1400" b="0" strike="noStrike" spc="-1">
                <a:solidFill>
                  <a:srgbClr val="000000"/>
                </a:solidFill>
                <a:latin typeface="Arial"/>
                <a:ea typeface="DejaVu Sans"/>
              </a:rPr>
              <a:t>of viral species from families with high zoonotic potential of around 1,669,106.”</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7" name="PlaceHolder 9"/>
          <p:cNvSpPr/>
          <p:nvPr/>
        </p:nvSpPr>
        <p:spPr>
          <a:xfrm>
            <a:off x="228600" y="36648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Genseed and existing assemblers</a:t>
            </a:r>
            <a:endParaRPr lang="en-US" sz="1800" b="0" strike="noStrike" spc="-1">
              <a:latin typeface="Arial"/>
            </a:endParaRPr>
          </a:p>
        </p:txBody>
      </p:sp>
      <p:sp>
        <p:nvSpPr>
          <p:cNvPr id="288" name="Rectangle 287"/>
          <p:cNvSpPr/>
          <p:nvPr/>
        </p:nvSpPr>
        <p:spPr>
          <a:xfrm>
            <a:off x="228600" y="914400"/>
            <a:ext cx="4111560" cy="105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400" b="1" strike="noStrike" spc="-1">
                <a:solidFill>
                  <a:srgbClr val="000000"/>
                </a:solidFill>
                <a:latin typeface="Arial"/>
                <a:ea typeface="DejaVu Sans"/>
              </a:rPr>
              <a:t>Genseed</a:t>
            </a:r>
            <a:r>
              <a:rPr lang="en-US" sz="1400" b="0" strike="noStrike" spc="-1">
                <a:solidFill>
                  <a:srgbClr val="000000"/>
                </a:solidFill>
                <a:latin typeface="Arial"/>
                <a:ea typeface="DejaVu Sans"/>
              </a:rPr>
              <a:t>:</a:t>
            </a:r>
            <a:endParaRPr lang="en-US" sz="1400" b="0" strike="noStrike" spc="-1">
              <a:latin typeface="Arial"/>
            </a:endParaRPr>
          </a:p>
          <a:p>
            <a:pPr>
              <a:lnSpc>
                <a:spcPct val="100000"/>
              </a:lnSpc>
              <a:buNone/>
            </a:pPr>
            <a:endParaRPr lang="en-US" sz="1800" b="0" strike="noStrike" spc="-1">
              <a:latin typeface="Arial"/>
            </a:endParaRPr>
          </a:p>
          <a:p>
            <a:pPr marL="216000" indent="-216000">
              <a:lnSpc>
                <a:spcPct val="100000"/>
              </a:lnSpc>
              <a:buClr>
                <a:srgbClr val="000000"/>
              </a:buClr>
              <a:buSzPct val="45000"/>
              <a:buFont typeface="Wingdings" charset="2"/>
              <a:buChar char=""/>
            </a:pPr>
            <a:r>
              <a:rPr lang="en-US" sz="1200" b="0" strike="noStrike" spc="-1">
                <a:solidFill>
                  <a:srgbClr val="000000"/>
                </a:solidFill>
                <a:latin typeface="Arial"/>
                <a:ea typeface="DejaVu Sans"/>
              </a:rPr>
              <a:t>Seed-driven progressive assembler.</a:t>
            </a:r>
            <a:endParaRPr lang="en-US" sz="1200" b="0" strike="noStrike" spc="-1">
              <a:latin typeface="Arial"/>
            </a:endParaRPr>
          </a:p>
          <a:p>
            <a:pPr marL="216000" indent="-216000">
              <a:lnSpc>
                <a:spcPct val="100000"/>
              </a:lnSpc>
              <a:buClr>
                <a:srgbClr val="000000"/>
              </a:buClr>
              <a:buSzPct val="45000"/>
              <a:buFont typeface="Wingdings" charset="2"/>
              <a:buChar char=""/>
            </a:pPr>
            <a:r>
              <a:rPr lang="en-US" sz="1200" b="0" strike="noStrike" spc="-1">
                <a:solidFill>
                  <a:srgbClr val="000000"/>
                </a:solidFill>
                <a:latin typeface="Arial"/>
                <a:ea typeface="DejaVu Sans"/>
              </a:rPr>
              <a:t>Efficiently reconstructs all genomes in a sample.</a:t>
            </a:r>
            <a:endParaRPr lang="en-US" sz="1200" b="0" strike="noStrike" spc="-1">
              <a:latin typeface="Arial"/>
            </a:endParaRPr>
          </a:p>
          <a:p>
            <a:pPr marL="216000" indent="-216000">
              <a:lnSpc>
                <a:spcPct val="100000"/>
              </a:lnSpc>
              <a:buClr>
                <a:srgbClr val="000000"/>
              </a:buClr>
              <a:buSzPct val="45000"/>
              <a:buFont typeface="Wingdings" charset="2"/>
              <a:buChar char=""/>
            </a:pPr>
            <a:r>
              <a:rPr lang="en-US" sz="1200" b="0" strike="noStrike" spc="-1">
                <a:solidFill>
                  <a:srgbClr val="000000"/>
                </a:solidFill>
                <a:latin typeface="Arial"/>
                <a:ea typeface="DejaVu Sans"/>
              </a:rPr>
              <a:t>CAP3, Newbler, Velvet, SOAPdenovo,AbySS ….</a:t>
            </a:r>
            <a:endParaRPr lang="en-US" sz="1200" b="0" strike="noStrike" spc="-1">
              <a:latin typeface="Arial"/>
            </a:endParaRPr>
          </a:p>
        </p:txBody>
      </p:sp>
      <p:sp>
        <p:nvSpPr>
          <p:cNvPr id="289" name="Rectangle 288"/>
          <p:cNvSpPr/>
          <p:nvPr/>
        </p:nvSpPr>
        <p:spPr>
          <a:xfrm>
            <a:off x="228600" y="2057400"/>
            <a:ext cx="3654360" cy="270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400" b="1" strike="noStrike" spc="-1">
                <a:solidFill>
                  <a:srgbClr val="000000"/>
                </a:solidFill>
                <a:latin typeface="Arial"/>
                <a:ea typeface="DejaVu Sans"/>
              </a:rPr>
              <a:t>Why not use common (</a:t>
            </a:r>
            <a:r>
              <a:rPr lang="en-US" sz="1400" b="1" i="1" strike="noStrike" spc="-1">
                <a:solidFill>
                  <a:srgbClr val="000000"/>
                </a:solidFill>
                <a:latin typeface="Arial"/>
                <a:ea typeface="DejaVu Sans"/>
              </a:rPr>
              <a:t>de novo</a:t>
            </a:r>
            <a:r>
              <a:rPr lang="en-US" sz="1400" b="1" strike="noStrike" spc="-1">
                <a:solidFill>
                  <a:srgbClr val="000000"/>
                </a:solidFill>
                <a:latin typeface="Arial"/>
                <a:ea typeface="DejaVu Sans"/>
              </a:rPr>
              <a:t>) assemblers?</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en-US" sz="1100" b="1" strike="noStrike" spc="-1">
                <a:solidFill>
                  <a:srgbClr val="000000"/>
                </a:solidFill>
                <a:latin typeface="Arial"/>
                <a:ea typeface="DejaVu Sans"/>
              </a:rPr>
              <a:t>Existing assemblers require either</a:t>
            </a:r>
            <a:endParaRPr lang="en-US" sz="1100" b="0" strike="noStrike" spc="-1">
              <a:latin typeface="Arial"/>
            </a:endParaRPr>
          </a:p>
          <a:p>
            <a:pPr marL="216000" indent="-216000">
              <a:lnSpc>
                <a:spcPct val="100000"/>
              </a:lnSpc>
              <a:buClr>
                <a:srgbClr val="000000"/>
              </a:buClr>
              <a:buSzPct val="45000"/>
              <a:buFont typeface="Symbol"/>
              <a:buChar char=""/>
            </a:pPr>
            <a:r>
              <a:rPr lang="en-US" sz="1100" b="0" strike="noStrike" spc="-1">
                <a:solidFill>
                  <a:srgbClr val="000000"/>
                </a:solidFill>
                <a:latin typeface="Arial"/>
                <a:ea typeface="DejaVu Sans"/>
              </a:rPr>
              <a:t>A lot of memory.</a:t>
            </a:r>
            <a:endParaRPr lang="en-US" sz="1100" b="0" strike="noStrike" spc="-1">
              <a:latin typeface="Arial"/>
            </a:endParaRPr>
          </a:p>
          <a:p>
            <a:pPr marL="216000" indent="-216000">
              <a:lnSpc>
                <a:spcPct val="100000"/>
              </a:lnSpc>
              <a:buClr>
                <a:srgbClr val="000000"/>
              </a:buClr>
              <a:buSzPct val="45000"/>
              <a:buFont typeface="Symbol"/>
              <a:buChar char=""/>
            </a:pPr>
            <a:r>
              <a:rPr lang="en-US" sz="1100" b="0" strike="noStrike" spc="-1">
                <a:solidFill>
                  <a:srgbClr val="000000"/>
                </a:solidFill>
                <a:latin typeface="Arial"/>
                <a:ea typeface="DejaVu Sans"/>
              </a:rPr>
              <a:t>A lot of time.</a:t>
            </a:r>
            <a:endParaRPr lang="en-US" sz="1100" b="0" strike="noStrike" spc="-1">
              <a:latin typeface="Arial"/>
            </a:endParaRPr>
          </a:p>
          <a:p>
            <a:pPr>
              <a:lnSpc>
                <a:spcPct val="100000"/>
              </a:lnSpc>
              <a:buNone/>
            </a:pPr>
            <a:endParaRPr lang="en-US" sz="1100" b="0" strike="noStrike" spc="-1">
              <a:latin typeface="Arial"/>
            </a:endParaRPr>
          </a:p>
          <a:p>
            <a:pPr algn="just">
              <a:lnSpc>
                <a:spcPct val="100000"/>
              </a:lnSpc>
              <a:buNone/>
            </a:pPr>
            <a:r>
              <a:rPr lang="en-US" sz="1100" b="0" strike="noStrike" spc="-1">
                <a:solidFill>
                  <a:srgbClr val="000000"/>
                </a:solidFill>
                <a:latin typeface="Arial"/>
                <a:ea typeface="DejaVu Sans"/>
              </a:rPr>
              <a:t>GenSeed runs in multiple steps with only a few reads.</a:t>
            </a:r>
            <a:endParaRPr lang="en-US" sz="1100" b="0" strike="noStrike" spc="-1">
              <a:latin typeface="Arial"/>
            </a:endParaRPr>
          </a:p>
          <a:p>
            <a:pPr algn="just">
              <a:lnSpc>
                <a:spcPct val="100000"/>
              </a:lnSpc>
              <a:buNone/>
            </a:pPr>
            <a:endParaRPr lang="en-US" sz="1100" b="0" strike="noStrike" spc="-1">
              <a:latin typeface="Arial"/>
            </a:endParaRPr>
          </a:p>
          <a:p>
            <a:pPr marL="216000" indent="-216000" algn="just">
              <a:lnSpc>
                <a:spcPct val="100000"/>
              </a:lnSpc>
              <a:buClr>
                <a:srgbClr val="000000"/>
              </a:buClr>
              <a:buSzPct val="45000"/>
              <a:buFont typeface="Wingdings" charset="2"/>
              <a:buChar char=""/>
            </a:pPr>
            <a:r>
              <a:rPr lang="en-US" sz="1100" b="1" strike="noStrike" spc="-1">
                <a:solidFill>
                  <a:srgbClr val="000000"/>
                </a:solidFill>
                <a:latin typeface="Arial"/>
                <a:ea typeface="DejaVu Sans"/>
              </a:rPr>
              <a:t>De novo designed for single organisms</a:t>
            </a:r>
            <a:endParaRPr lang="en-US" sz="1100" b="0" strike="noStrike" spc="-1">
              <a:latin typeface="Arial"/>
            </a:endParaRPr>
          </a:p>
          <a:p>
            <a:pPr marL="216000" indent="-216000" algn="just">
              <a:lnSpc>
                <a:spcPct val="100000"/>
              </a:lnSpc>
              <a:buClr>
                <a:srgbClr val="000000"/>
              </a:buClr>
              <a:buSzPct val="45000"/>
              <a:buFont typeface="Wingdings" charset="2"/>
              <a:buChar char=""/>
            </a:pPr>
            <a:r>
              <a:rPr lang="en-US" sz="1100" b="0" strike="noStrike" spc="-1">
                <a:solidFill>
                  <a:srgbClr val="000000"/>
                </a:solidFill>
                <a:latin typeface="Arial"/>
                <a:ea typeface="DejaVu Sans"/>
              </a:rPr>
              <a:t>- closely related organisms create chimeric   sequences (viruses carry host sequences).</a:t>
            </a:r>
            <a:endParaRPr lang="en-US" sz="1100" b="0" strike="noStrike" spc="-1">
              <a:latin typeface="Arial"/>
            </a:endParaRPr>
          </a:p>
          <a:p>
            <a:pPr marL="216000" indent="-216000" algn="just">
              <a:lnSpc>
                <a:spcPct val="100000"/>
              </a:lnSpc>
              <a:buClr>
                <a:srgbClr val="000000"/>
              </a:buClr>
              <a:buSzPct val="45000"/>
              <a:buFont typeface="Wingdings" charset="2"/>
              <a:buChar char=""/>
            </a:pPr>
            <a:r>
              <a:rPr lang="en-US" sz="1100" b="1" strike="noStrike" spc="-1">
                <a:solidFill>
                  <a:srgbClr val="000000"/>
                </a:solidFill>
                <a:latin typeface="Arial"/>
                <a:ea typeface="DejaVu Sans"/>
              </a:rPr>
              <a:t>Uneven distribution.</a:t>
            </a:r>
            <a:endParaRPr lang="en-US" sz="1100" b="0" strike="noStrike" spc="-1">
              <a:latin typeface="Arial"/>
            </a:endParaRPr>
          </a:p>
          <a:p>
            <a:pPr marL="216000" indent="-216000" algn="just">
              <a:lnSpc>
                <a:spcPct val="100000"/>
              </a:lnSpc>
              <a:buClr>
                <a:srgbClr val="000000"/>
              </a:buClr>
              <a:buSzPct val="45000"/>
              <a:buFont typeface="Wingdings" charset="2"/>
              <a:buChar char=""/>
            </a:pPr>
            <a:r>
              <a:rPr lang="en-US" sz="1100" b="1" strike="noStrike" spc="-1">
                <a:solidFill>
                  <a:srgbClr val="000000"/>
                </a:solidFill>
                <a:latin typeface="Arial"/>
                <a:ea typeface="DejaVu Sans"/>
              </a:rPr>
              <a:t>Problems with highly variable sequences.</a:t>
            </a:r>
            <a:endParaRPr lang="en-US" sz="1100" b="0" strike="noStrike" spc="-1">
              <a:latin typeface="Arial"/>
            </a:endParaRPr>
          </a:p>
          <a:p>
            <a:pPr marL="216000" indent="-216000" algn="just">
              <a:lnSpc>
                <a:spcPct val="100000"/>
              </a:lnSpc>
              <a:buClr>
                <a:srgbClr val="000000"/>
              </a:buClr>
              <a:buSzPct val="45000"/>
              <a:buFont typeface="Wingdings" charset="2"/>
              <a:buChar char=""/>
            </a:pPr>
            <a:r>
              <a:rPr lang="en-US" sz="1100" b="1" strike="noStrike" spc="-1">
                <a:solidFill>
                  <a:srgbClr val="000000"/>
                </a:solidFill>
                <a:latin typeface="Arial"/>
                <a:ea typeface="DejaVu Sans"/>
              </a:rPr>
              <a:t>Cannot efficiently reconstruct all genomes in a sample</a:t>
            </a:r>
            <a:r>
              <a:rPr lang="en-US" sz="1100" b="0" strike="noStrike" spc="-1">
                <a:solidFill>
                  <a:srgbClr val="000000"/>
                </a:solidFill>
                <a:latin typeface="Arial"/>
                <a:ea typeface="DejaVu Sans"/>
              </a:rPr>
              <a:t>.</a:t>
            </a:r>
            <a:endParaRPr lang="en-US" sz="1100" b="0" strike="noStrike" spc="-1">
              <a:latin typeface="Arial"/>
            </a:endParaRPr>
          </a:p>
        </p:txBody>
      </p:sp>
      <p:pic>
        <p:nvPicPr>
          <p:cNvPr id="290" name="Picture 289"/>
          <p:cNvPicPr/>
          <p:nvPr/>
        </p:nvPicPr>
        <p:blipFill>
          <a:blip r:embed="rId2"/>
          <a:stretch/>
        </p:blipFill>
        <p:spPr>
          <a:xfrm>
            <a:off x="4856760" y="0"/>
            <a:ext cx="3594600" cy="4763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PlaceHolder 10"/>
          <p:cNvSpPr/>
          <p:nvPr/>
        </p:nvSpPr>
        <p:spPr>
          <a:xfrm>
            <a:off x="225000" y="504360"/>
            <a:ext cx="77536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Why was filter 2 not used in VirusHunter?</a:t>
            </a:r>
            <a:endParaRPr lang="en-US" sz="1800" b="0" strike="noStrike" spc="-1">
              <a:latin typeface="Arial"/>
            </a:endParaRPr>
          </a:p>
        </p:txBody>
      </p:sp>
      <p:sp>
        <p:nvSpPr>
          <p:cNvPr id="292" name="Rectangle 291"/>
          <p:cNvSpPr/>
          <p:nvPr/>
        </p:nvSpPr>
        <p:spPr>
          <a:xfrm>
            <a:off x="228600" y="914400"/>
            <a:ext cx="7998480" cy="367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 Problem with the “Anelloviridae” test data</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 Some expected hits did not appear.</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 Hepatitis B hits did not appear – problem for taubert dataset.</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Reason:</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Database in filter against host “contaminants” contains viral sequences falsely marked as hypothetical proteins of bacteria = get removed.</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Solution:</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 Update Blast database.</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 Make filter 2 optional.</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 Do not consider any hits against "hypothetical protein" entries in filter 2.</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 name="TextBox 292"/>
          <p:cNvSpPr txBox="1"/>
          <p:nvPr/>
        </p:nvSpPr>
        <p:spPr>
          <a:xfrm>
            <a:off x="685800" y="837000"/>
            <a:ext cx="7772400" cy="2991240"/>
          </a:xfrm>
          <a:prstGeom prst="rect">
            <a:avLst/>
          </a:prstGeom>
          <a:noFill/>
          <a:ln w="0">
            <a:noFill/>
          </a:ln>
        </p:spPr>
        <p:txBody>
          <a:bodyPr lIns="90000" tIns="45000" rIns="90000" bIns="45000" anchor="t">
            <a:noAutofit/>
          </a:bodyPr>
          <a:lstStyle/>
          <a:p>
            <a:r>
              <a:rPr lang="en-US" sz="1200" b="1" strike="noStrike" spc="-1">
                <a:latin typeface="Arial"/>
              </a:rPr>
              <a:t>RNA viruses</a:t>
            </a:r>
            <a:endParaRPr lang="en-US" sz="1200" b="0" strike="noStrike" spc="-1">
              <a:latin typeface="Arial"/>
            </a:endParaRPr>
          </a:p>
          <a:p>
            <a:endParaRPr lang="en-US" sz="1200" b="0" strike="noStrike" spc="-1">
              <a:latin typeface="Arial"/>
            </a:endParaRPr>
          </a:p>
          <a:p>
            <a:r>
              <a:rPr lang="en-US" sz="1200" b="0" strike="noStrike" spc="-1">
                <a:latin typeface="Arial"/>
              </a:rPr>
              <a:t>RNA-dependent RNA polymerase (RdRp) domains</a:t>
            </a:r>
          </a:p>
          <a:p>
            <a:r>
              <a:rPr lang="en-US" sz="1200" b="0" strike="noStrike" spc="-1">
                <a:latin typeface="Arial"/>
              </a:rPr>
              <a:t>hepatitis delta antigen (HDAg)</a:t>
            </a:r>
          </a:p>
          <a:p>
            <a:r>
              <a:rPr lang="en-US" sz="1200" b="0" strike="noStrike" spc="-1">
                <a:latin typeface="Arial"/>
              </a:rPr>
              <a:t>RNA-dependent RNA-polymerase-associated Nucleotidyltransferase</a:t>
            </a:r>
          </a:p>
          <a:p>
            <a:r>
              <a:rPr lang="en-US" sz="1200" b="0" strike="noStrike" spc="-1">
                <a:latin typeface="Arial"/>
              </a:rPr>
              <a:t>(NiRAN)</a:t>
            </a:r>
          </a:p>
          <a:p>
            <a:endParaRPr lang="en-US" sz="1200" b="0" strike="noStrike" spc="-1">
              <a:latin typeface="Arial"/>
            </a:endParaRPr>
          </a:p>
          <a:p>
            <a:endParaRPr lang="en-US" sz="1200" b="0" strike="noStrike" spc="-1">
              <a:latin typeface="Arial"/>
            </a:endParaRPr>
          </a:p>
          <a:p>
            <a:r>
              <a:rPr lang="en-US" sz="1200" b="1" strike="noStrike" spc="-1">
                <a:latin typeface="Arial"/>
              </a:rPr>
              <a:t>Large DNA viruses</a:t>
            </a:r>
            <a:endParaRPr lang="en-US" sz="1200" b="0" strike="noStrike" spc="-1">
              <a:latin typeface="Arial"/>
            </a:endParaRPr>
          </a:p>
          <a:p>
            <a:endParaRPr lang="en-US" sz="1200" b="0" strike="noStrike" spc="-1">
              <a:latin typeface="Arial"/>
            </a:endParaRPr>
          </a:p>
          <a:p>
            <a:r>
              <a:rPr lang="en-US" sz="1200" b="0" strike="noStrike" spc="-1">
                <a:latin typeface="Arial"/>
              </a:rPr>
              <a:t>major capsid protein (MCP) domains + others</a:t>
            </a:r>
          </a:p>
          <a:p>
            <a:endParaRPr lang="en-US" sz="1200" b="0" strike="noStrike" spc="-1">
              <a:latin typeface="Arial"/>
            </a:endParaRPr>
          </a:p>
          <a:p>
            <a:endParaRPr lang="en-US" sz="1200" b="0" strike="noStrike" spc="-1">
              <a:latin typeface="Arial"/>
            </a:endParaRPr>
          </a:p>
          <a:p>
            <a:r>
              <a:rPr lang="en-US" sz="1200" b="1" strike="noStrike" spc="-1">
                <a:latin typeface="Arial"/>
              </a:rPr>
              <a:t>Small DNA viruses</a:t>
            </a:r>
            <a:endParaRPr lang="en-US" sz="1200" b="0" strike="noStrike" spc="-1">
              <a:latin typeface="Arial"/>
            </a:endParaRPr>
          </a:p>
          <a:p>
            <a:endParaRPr lang="en-US" sz="1200" b="0" strike="noStrike" spc="-1">
              <a:latin typeface="Arial"/>
            </a:endParaRPr>
          </a:p>
          <a:p>
            <a:r>
              <a:rPr lang="en-US" sz="1200" b="0" strike="noStrike" spc="-1">
                <a:latin typeface="Arial"/>
              </a:rPr>
              <a:t>replication initiator protein (Rep) domains</a:t>
            </a:r>
          </a:p>
          <a:p>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TextBox 293"/>
          <p:cNvSpPr txBox="1"/>
          <p:nvPr/>
        </p:nvSpPr>
        <p:spPr>
          <a:xfrm>
            <a:off x="228600" y="457200"/>
            <a:ext cx="8458200" cy="4343400"/>
          </a:xfrm>
          <a:prstGeom prst="rect">
            <a:avLst/>
          </a:prstGeom>
          <a:noFill/>
          <a:ln w="0">
            <a:noFill/>
          </a:ln>
        </p:spPr>
        <p:txBody>
          <a:bodyPr lIns="90000" tIns="45000" rIns="90000" bIns="45000" anchor="t">
            <a:noAutofit/>
          </a:bodyPr>
          <a:lstStyle/>
          <a:p>
            <a:r>
              <a:rPr lang="en-US" sz="1400" b="0" strike="noStrike" spc="-1">
                <a:latin typeface="Arial"/>
              </a:rPr>
              <a:t>Preprocessing</a:t>
            </a:r>
          </a:p>
          <a:p>
            <a:endParaRPr lang="en-US" sz="1400" b="0" strike="noStrike" spc="-1">
              <a:latin typeface="Arial"/>
            </a:endParaRPr>
          </a:p>
          <a:p>
            <a:r>
              <a:rPr lang="en-US" sz="1400" b="0" strike="noStrike" spc="-1">
                <a:latin typeface="Arial"/>
              </a:rPr>
              <a:t>Fastp -Trimming of sequencing adapters and removal of low-quality bases.</a:t>
            </a:r>
          </a:p>
          <a:p>
            <a:endParaRPr lang="en-US" sz="1400" b="0" strike="noStrike" spc="-1">
              <a:latin typeface="Arial"/>
            </a:endParaRPr>
          </a:p>
          <a:p>
            <a:pPr marL="216000" indent="-216000">
              <a:buClr>
                <a:srgbClr val="000000"/>
              </a:buClr>
              <a:buSzPct val="45000"/>
              <a:buFont typeface="Wingdings" charset="2"/>
              <a:buChar char=""/>
            </a:pPr>
            <a:r>
              <a:rPr lang="en-US" sz="1400" b="0" strike="noStrike" spc="-1">
                <a:latin typeface="Arial"/>
              </a:rPr>
              <a:t>Adapter sequences were auto detected and removed.</a:t>
            </a:r>
          </a:p>
          <a:p>
            <a:pPr marL="216000" indent="-216000">
              <a:buClr>
                <a:srgbClr val="000000"/>
              </a:buClr>
              <a:buSzPct val="45000"/>
              <a:buFont typeface="Wingdings" charset="2"/>
              <a:buChar char=""/>
            </a:pPr>
            <a:r>
              <a:rPr lang="en-US" sz="1400" b="0" strike="noStrike" spc="-1">
                <a:latin typeface="Arial"/>
              </a:rPr>
              <a:t>Reads shorter than 15 bases or containing more than 5 ‘N’ bases were      discarded</a:t>
            </a:r>
          </a:p>
          <a:p>
            <a:endParaRPr lang="en-US" sz="1400" b="0" strike="noStrike" spc="-1">
              <a:latin typeface="Arial"/>
            </a:endParaRPr>
          </a:p>
          <a:p>
            <a:endParaRPr lang="en-US" sz="1400" b="0" strike="noStrike" spc="-1">
              <a:latin typeface="Arial"/>
            </a:endParaRPr>
          </a:p>
          <a:p>
            <a:r>
              <a:rPr lang="en-US" sz="1400" b="0" strike="noStrike" spc="-1">
                <a:latin typeface="Arial"/>
              </a:rPr>
              <a:t>Seqtk - convert to FASTA format.</a:t>
            </a:r>
          </a:p>
          <a:p>
            <a:endParaRPr lang="en-US" sz="1400" b="0" strike="noStrike" spc="-1">
              <a:latin typeface="Arial"/>
            </a:endParaRPr>
          </a:p>
          <a:p>
            <a:r>
              <a:rPr lang="en-US" sz="1400" b="0" strike="noStrike" spc="-1">
                <a:latin typeface="Arial"/>
              </a:rPr>
              <a:t>Transeq – translate sequences into protein sequences across six reading frames.</a:t>
            </a:r>
          </a:p>
          <a:p>
            <a:endParaRPr lang="en-US" sz="1400" b="0" strike="noStrike" spc="-1">
              <a:latin typeface="Arial"/>
            </a:endParaRPr>
          </a:p>
          <a:p>
            <a:r>
              <a:rPr lang="en-US" sz="1400" b="0" strike="noStrike" spc="-1">
                <a:latin typeface="Arial"/>
              </a:rPr>
              <a:t>Hmmsearch – homology search</a:t>
            </a:r>
          </a:p>
          <a:p>
            <a:endParaRPr lang="en-US" sz="1400" b="0" strike="noStrike" spc="-1">
              <a:latin typeface="Arial"/>
            </a:endParaRPr>
          </a:p>
          <a:p>
            <a:r>
              <a:rPr lang="en-US" sz="1400" b="0" strike="noStrike" spc="-1">
                <a:latin typeface="Arial"/>
              </a:rPr>
              <a:t>Size of target database for E-value calculation: 6X number of reads.</a:t>
            </a:r>
          </a:p>
          <a:p>
            <a:r>
              <a:rPr lang="en-US" sz="1400" b="0" strike="noStrike" spc="-1">
                <a:latin typeface="Arial"/>
              </a:rPr>
              <a:t>    - Accounting for each reading frame.</a:t>
            </a:r>
          </a:p>
          <a:p>
            <a:r>
              <a:rPr lang="en-US" sz="1400" b="0" strike="noStrike" spc="-1">
                <a:latin typeface="Arial"/>
              </a:rPr>
              <a:t>E-value of 10 for reporting.</a:t>
            </a:r>
          </a:p>
          <a:p>
            <a:r>
              <a:rPr lang="en-US" sz="1400" b="0" strike="noStrike" spc="-1">
                <a:latin typeface="Arial"/>
              </a:rPr>
              <a:t>If the total number of hits met or exceeded a threshold of two, or if the globally best E-value was below 0.01, the hits were considered significant.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5" name="TextBox 294"/>
          <p:cNvSpPr txBox="1"/>
          <p:nvPr/>
        </p:nvSpPr>
        <p:spPr>
          <a:xfrm>
            <a:off x="457200" y="457200"/>
            <a:ext cx="8458200" cy="4697640"/>
          </a:xfrm>
          <a:prstGeom prst="rect">
            <a:avLst/>
          </a:prstGeom>
          <a:noFill/>
          <a:ln w="0">
            <a:noFill/>
          </a:ln>
        </p:spPr>
        <p:txBody>
          <a:bodyPr lIns="90000" tIns="45000" rIns="90000" bIns="45000" anchor="t">
            <a:noAutofit/>
          </a:bodyPr>
          <a:lstStyle/>
          <a:p>
            <a:r>
              <a:rPr lang="en-US" sz="1800" b="0" strike="noStrike" spc="-1">
                <a:latin typeface="Arial"/>
              </a:rPr>
              <a:t>Vsearch - removing sequences that had identical length and</a:t>
            </a:r>
          </a:p>
          <a:p>
            <a:r>
              <a:rPr lang="en-US" sz="1800" b="0" strike="noStrike" spc="-1">
                <a:latin typeface="Arial"/>
              </a:rPr>
              <a:t>nucleotide content.</a:t>
            </a:r>
          </a:p>
          <a:p>
            <a:endParaRPr lang="en-US" sz="1800" b="0" strike="noStrike" spc="-1">
              <a:latin typeface="Arial"/>
            </a:endParaRPr>
          </a:p>
          <a:p>
            <a:r>
              <a:rPr lang="en-US" sz="1800" b="0" strike="noStrike" spc="-1">
                <a:latin typeface="Arial"/>
              </a:rPr>
              <a:t>CAP3 – microcontigs.</a:t>
            </a:r>
          </a:p>
          <a:p>
            <a:r>
              <a:rPr lang="en-US" sz="1800" b="0" strike="noStrike" spc="-1">
                <a:latin typeface="Arial"/>
              </a:rPr>
              <a:t>Only those sequences that had a minimum overlap length of</a:t>
            </a:r>
          </a:p>
          <a:p>
            <a:r>
              <a:rPr lang="en-US" sz="1800" b="0" strike="noStrike" spc="-1">
                <a:latin typeface="Arial"/>
              </a:rPr>
              <a:t>20 nucleotides and a maximum overhang percentage length of 75 % were</a:t>
            </a:r>
          </a:p>
          <a:p>
            <a:r>
              <a:rPr lang="en-US" sz="1800" b="0" strike="noStrike" spc="-1">
                <a:latin typeface="Arial"/>
              </a:rPr>
              <a:t>considered. The overhang percentage is calculated by dividing the total length of all overhangs by the length of the overlap, then multiplying by 100.</a:t>
            </a:r>
          </a:p>
          <a:p>
            <a:endParaRPr lang="en-US" sz="1800" b="0" strike="noStrike" spc="-1">
              <a:latin typeface="Arial"/>
            </a:endParaRPr>
          </a:p>
          <a:p>
            <a:endParaRPr lang="en-US" sz="1800" b="0" strike="noStrike" spc="-1">
              <a:latin typeface="Arial"/>
            </a:endParaRPr>
          </a:p>
          <a:p>
            <a:r>
              <a:rPr lang="en-US" sz="1800" b="0" strike="noStrike" spc="-1">
                <a:latin typeface="Arial"/>
              </a:rPr>
              <a:t>BLASTN – contaminant - ubiquitin sequences</a:t>
            </a:r>
          </a:p>
          <a:p>
            <a:r>
              <a:rPr lang="en-US" sz="1800" b="0" strike="noStrike" spc="-1">
                <a:latin typeface="Arial"/>
              </a:rPr>
              <a:t>Any matches with an E-value above 1e-4 were excluded.</a:t>
            </a:r>
          </a:p>
          <a:p>
            <a:endParaRPr lang="en-US" sz="1800" b="0" strike="noStrike" spc="-1">
              <a:latin typeface="Arial"/>
            </a:endParaRPr>
          </a:p>
          <a:p>
            <a:r>
              <a:rPr lang="en-US" sz="1800" b="0" strike="noStrike" spc="-1">
                <a:latin typeface="Arial"/>
              </a:rPr>
              <a:t>BLASTX – translate nucleotide to protein and compare it to protein database.</a:t>
            </a:r>
          </a:p>
          <a:p>
            <a:endParaRPr lang="en-US" sz="1800" b="0" strike="noStrike" spc="-1">
              <a:latin typeface="Arial"/>
            </a:endParaRPr>
          </a:p>
          <a:p>
            <a:r>
              <a:rPr lang="en-US" sz="1800" b="0" strike="noStrike" spc="-1">
                <a:latin typeface="Arial"/>
              </a:rPr>
              <a:t>TBLASTX – compare translated sequence against another translated sequence.</a:t>
            </a:r>
          </a:p>
          <a:p>
            <a:endParaRPr lang="en-US" sz="1800" b="0" strike="noStrike" spc="-1">
              <a:latin typeface="Arial"/>
            </a:endParaRPr>
          </a:p>
          <a:p>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 name="TextBox 295"/>
          <p:cNvSpPr txBox="1"/>
          <p:nvPr/>
        </p:nvSpPr>
        <p:spPr>
          <a:xfrm>
            <a:off x="457200" y="228600"/>
            <a:ext cx="8458200" cy="3673800"/>
          </a:xfrm>
          <a:prstGeom prst="rect">
            <a:avLst/>
          </a:prstGeom>
          <a:noFill/>
          <a:ln w="0">
            <a:noFill/>
          </a:ln>
        </p:spPr>
        <p:txBody>
          <a:bodyPr lIns="90000" tIns="45000" rIns="90000" bIns="45000" anchor="t">
            <a:noAutofit/>
          </a:bodyPr>
          <a:lstStyle/>
          <a:p>
            <a:r>
              <a:rPr lang="en-US" sz="1200" b="0" strike="noStrike" spc="-1">
                <a:latin typeface="Arial"/>
              </a:rPr>
              <a:t>Gatherer</a:t>
            </a:r>
          </a:p>
          <a:p>
            <a:endParaRPr lang="en-US" sz="1200" b="0" strike="noStrike" spc="-1">
              <a:latin typeface="Arial"/>
            </a:endParaRPr>
          </a:p>
          <a:p>
            <a:r>
              <a:rPr lang="en-US" sz="1200" b="0" strike="noStrike" spc="-1">
                <a:latin typeface="Arial"/>
              </a:rPr>
              <a:t>Fastp – processing</a:t>
            </a:r>
          </a:p>
          <a:p>
            <a:endParaRPr lang="en-US" sz="1200" b="0" strike="noStrike" spc="-1">
              <a:latin typeface="Arial"/>
            </a:endParaRPr>
          </a:p>
          <a:p>
            <a:r>
              <a:rPr lang="en-US" sz="1200" b="0" strike="noStrike" spc="-1">
                <a:latin typeface="Arial"/>
              </a:rPr>
              <a:t>CAP3 as assembler.</a:t>
            </a:r>
          </a:p>
          <a:p>
            <a:endParaRPr lang="en-US" sz="1200" b="0" strike="noStrike" spc="-1">
              <a:latin typeface="Arial"/>
            </a:endParaRPr>
          </a:p>
          <a:p>
            <a:r>
              <a:rPr lang="en-US" sz="1200" b="0" strike="noStrike" spc="-1">
                <a:latin typeface="Arial"/>
              </a:rPr>
              <a:t>Seeds - considering only sequences with an overhang percentage of 99% or less,</a:t>
            </a:r>
          </a:p>
          <a:p>
            <a:r>
              <a:rPr lang="en-US" sz="1200" b="0" strike="noStrike" spc="-1">
                <a:latin typeface="Arial"/>
              </a:rPr>
              <a:t>and a minimum overlap length of 20 bases for assembly.</a:t>
            </a:r>
          </a:p>
          <a:p>
            <a:endParaRPr lang="en-US" sz="1200" b="0" strike="noStrike" spc="-1">
              <a:latin typeface="Arial"/>
            </a:endParaRPr>
          </a:p>
          <a:p>
            <a:r>
              <a:rPr lang="en-US" sz="1200" b="0" strike="noStrike" spc="-1">
                <a:latin typeface="Arial"/>
              </a:rPr>
              <a:t>maximum of 100 iterations.</a:t>
            </a:r>
          </a:p>
          <a:p>
            <a:endParaRPr lang="en-US" sz="1200" b="0" strike="noStrike" spc="-1">
              <a:latin typeface="Arial"/>
            </a:endParaRPr>
          </a:p>
          <a:p>
            <a:r>
              <a:rPr lang="en-US" sz="1200" b="0" strike="noStrike" spc="-1">
                <a:latin typeface="Arial"/>
              </a:rPr>
              <a:t>Contig ends with a length of 30 were used for further assembly.</a:t>
            </a:r>
          </a:p>
          <a:p>
            <a:endParaRPr lang="en-US" sz="1200" b="0" strike="noStrike" spc="-1">
              <a:latin typeface="Arial"/>
            </a:endParaRPr>
          </a:p>
          <a:p>
            <a:r>
              <a:rPr lang="en-US" sz="1200" b="0" strike="noStrike" spc="-1">
                <a:latin typeface="Arial"/>
              </a:rPr>
              <a:t>maximum contig length was set to 50.000 nt.</a:t>
            </a:r>
          </a:p>
          <a:p>
            <a:endParaRPr lang="en-US" sz="1200" b="0" strike="noStrike" spc="-1">
              <a:latin typeface="Arial"/>
            </a:endParaRPr>
          </a:p>
          <a:p>
            <a:r>
              <a:rPr lang="en-US" sz="1200" b="0" strike="noStrike" spc="-1">
                <a:latin typeface="Arial"/>
              </a:rPr>
              <a:t>For CAP3, the minimum percentage identity for an overlap was set to 85%, with the minimum overlap length required being 20 nucleotides. </a:t>
            </a:r>
          </a:p>
          <a:p>
            <a:r>
              <a:rPr lang="en-US" sz="1200" b="0" strike="noStrike" spc="-1">
                <a:latin typeface="Arial"/>
              </a:rPr>
              <a:t>Additionally, the maximum allowable overhang was set to 99%. </a:t>
            </a:r>
          </a:p>
          <a:p>
            <a:r>
              <a:rPr lang="en-US" sz="1200" b="0" strike="noStrike" spc="-1">
                <a:latin typeface="Arial"/>
              </a:rPr>
              <a:t>For the initial similarity search, BLASTN with an E-value cutoff of 1e-3, a percentage identity of 85%, and a word size of 7 was applied. </a:t>
            </a:r>
          </a:p>
          <a:p>
            <a:r>
              <a:rPr lang="en-US" sz="1200" b="0" strike="noStrike" spc="-1">
                <a:latin typeface="Arial"/>
              </a:rPr>
              <a:t>Lastly, the modified version of Genseed-HMM performed deduplication in each iteration to decrease CAP3 assembly time.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3"/>
          <a:stretch/>
        </p:blipFill>
        <p:spPr>
          <a:xfrm>
            <a:off x="3657600" y="1371960"/>
            <a:ext cx="5299200" cy="3186360"/>
          </a:xfrm>
          <a:prstGeom prst="rect">
            <a:avLst/>
          </a:prstGeom>
          <a:ln w="0">
            <a:noFill/>
          </a:ln>
        </p:spPr>
      </p:pic>
      <p:sp>
        <p:nvSpPr>
          <p:cNvPr id="109" name="PlaceHolder 5"/>
          <p:cNvSpPr/>
          <p:nvPr/>
        </p:nvSpPr>
        <p:spPr>
          <a:xfrm>
            <a:off x="457200" y="685440"/>
            <a:ext cx="775656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Importance of viral discovery - Virome</a:t>
            </a:r>
            <a:endParaRPr lang="en-US" sz="1800" b="0" strike="noStrike" spc="-1">
              <a:latin typeface="Arial"/>
            </a:endParaRPr>
          </a:p>
        </p:txBody>
      </p:sp>
      <p:sp>
        <p:nvSpPr>
          <p:cNvPr id="110" name="Rectangle 109"/>
          <p:cNvSpPr/>
          <p:nvPr/>
        </p:nvSpPr>
        <p:spPr>
          <a:xfrm>
            <a:off x="6629400" y="457200"/>
            <a:ext cx="2271960" cy="778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800" b="0" strike="noStrike" spc="-1">
                <a:solidFill>
                  <a:srgbClr val="666666"/>
                </a:solidFill>
                <a:latin typeface="Ariel"/>
                <a:ea typeface="ヒラギノ角ゴ Pro W3"/>
              </a:rPr>
              <a:t>Liang, G., Bushman, F.D. The human virome: assembly, composition and host interactions. Nat Rev Microbiol 19, 514–527 (2021). https://doi.org/10.1038/s41579-021-00536-5</a:t>
            </a:r>
            <a:endParaRPr lang="en-US" sz="800" b="0" strike="noStrike" spc="-1">
              <a:latin typeface="Arial"/>
            </a:endParaRPr>
          </a:p>
        </p:txBody>
      </p:sp>
      <p:sp>
        <p:nvSpPr>
          <p:cNvPr id="111" name="Rectangle 110"/>
          <p:cNvSpPr/>
          <p:nvPr/>
        </p:nvSpPr>
        <p:spPr>
          <a:xfrm>
            <a:off x="685800" y="1143000"/>
            <a:ext cx="2500560" cy="227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spcBef>
                <a:spcPts val="1191"/>
              </a:spcBef>
              <a:spcAft>
                <a:spcPts val="992"/>
              </a:spcAft>
              <a:buClr>
                <a:srgbClr val="000000"/>
              </a:buClr>
              <a:buSzPct val="45000"/>
              <a:buFont typeface="Wingdings" charset="2"/>
              <a:buChar char=""/>
            </a:pPr>
            <a:r>
              <a:rPr lang="en-US" sz="1100" b="0" strike="noStrike" spc="-1">
                <a:solidFill>
                  <a:srgbClr val="000000"/>
                </a:solidFill>
                <a:latin typeface="Ariel"/>
                <a:ea typeface="ヒラギノ角ゴ Pro W3"/>
              </a:rPr>
              <a:t>approximately </a:t>
            </a:r>
            <a:r>
              <a:rPr lang="en-US" sz="1100" b="1" strike="noStrike" spc="-1">
                <a:solidFill>
                  <a:srgbClr val="800080"/>
                </a:solidFill>
                <a:latin typeface="Ariel"/>
                <a:ea typeface="ヒラギノ角ゴ Pro W3"/>
              </a:rPr>
              <a:t>10¹³</a:t>
            </a:r>
            <a:r>
              <a:rPr lang="en-US" sz="1100" b="0" strike="noStrike" spc="-1">
                <a:solidFill>
                  <a:srgbClr val="000000"/>
                </a:solidFill>
                <a:latin typeface="Ariel"/>
                <a:ea typeface="ヒラギノ角ゴ Pro W3"/>
              </a:rPr>
              <a:t> particles per human individual.</a:t>
            </a:r>
            <a:endParaRPr lang="en-US" sz="1100" b="0" strike="noStrike" spc="-1">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en-US" sz="1100" b="0" strike="noStrike" spc="-1">
                <a:solidFill>
                  <a:srgbClr val="000000"/>
                </a:solidFill>
                <a:latin typeface="Ariel"/>
                <a:ea typeface="ヒラギノ角ゴ Pro W3"/>
              </a:rPr>
              <a:t>Infecting our cells and cellular microorganisms.</a:t>
            </a:r>
            <a:endParaRPr lang="en-US" sz="1100" b="0" strike="noStrike" spc="-1">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en-US" sz="1100" b="0" strike="noStrike" spc="-1">
                <a:solidFill>
                  <a:srgbClr val="000000"/>
                </a:solidFill>
                <a:latin typeface="Ariel"/>
                <a:ea typeface="ヒラギノ角ゴ Pro W3"/>
              </a:rPr>
              <a:t>High heterogeneity across different body sites.</a:t>
            </a:r>
            <a:endParaRPr lang="en-US" sz="1100" b="0" strike="noStrike" spc="-1">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en-US" sz="1100" b="0" strike="noStrike" spc="-1">
                <a:solidFill>
                  <a:srgbClr val="000000"/>
                </a:solidFill>
                <a:latin typeface="Ariel"/>
                <a:ea typeface="ヒラギノ角ゴ Pro W3"/>
              </a:rPr>
              <a:t>Human endogenous retroviruses (HERV).</a:t>
            </a:r>
            <a:endParaRPr lang="en-US" sz="1100" b="0" strike="noStrike" spc="-1">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en-US" sz="1100" b="0" strike="noStrike" spc="-1">
                <a:solidFill>
                  <a:srgbClr val="000000"/>
                </a:solidFill>
                <a:latin typeface="Ariel"/>
                <a:ea typeface="ヒラギノ角ゴ Pro W3"/>
              </a:rPr>
              <a:t>Herpesvirus 6.  </a:t>
            </a:r>
            <a:endParaRPr lang="en-US" sz="1100" b="0" strike="noStrike" spc="-1">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en-US" sz="1100" b="0" i="1" strike="noStrike" spc="-1">
                <a:solidFill>
                  <a:srgbClr val="000000"/>
                </a:solidFill>
                <a:latin typeface="Ariel"/>
                <a:ea typeface="ヒラギノ角ゴ Pro W3"/>
              </a:rPr>
              <a:t>Anelloviridae</a:t>
            </a:r>
            <a:r>
              <a:rPr lang="en-US" sz="1100" b="0" strike="noStrike" spc="-1">
                <a:solidFill>
                  <a:srgbClr val="000000"/>
                </a:solidFill>
                <a:latin typeface="Ariel"/>
                <a:ea typeface="ヒラギノ角ゴ Pro W3"/>
              </a:rPr>
              <a:t>.</a:t>
            </a:r>
            <a:endParaRPr lang="en-US" sz="1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7"/>
          <p:cNvSpPr/>
          <p:nvPr/>
        </p:nvSpPr>
        <p:spPr>
          <a:xfrm>
            <a:off x="464400" y="457200"/>
            <a:ext cx="775656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800" b="0" strike="noStrike" spc="-1">
                <a:solidFill>
                  <a:srgbClr val="666666"/>
                </a:solidFill>
                <a:latin typeface="Arial"/>
                <a:ea typeface="Arial"/>
              </a:rPr>
              <a:t> Importance of virus discovery – surrogate viruses and viral history</a:t>
            </a:r>
            <a:endParaRPr lang="en-US" sz="1800" b="0" strike="noStrike" spc="-1">
              <a:latin typeface="Arial"/>
            </a:endParaRPr>
          </a:p>
        </p:txBody>
      </p:sp>
      <p:pic>
        <p:nvPicPr>
          <p:cNvPr id="113" name="Picture 112"/>
          <p:cNvPicPr/>
          <p:nvPr/>
        </p:nvPicPr>
        <p:blipFill>
          <a:blip r:embed="rId3"/>
          <a:stretch/>
        </p:blipFill>
        <p:spPr>
          <a:xfrm>
            <a:off x="457200" y="1600200"/>
            <a:ext cx="1077120" cy="1006200"/>
          </a:xfrm>
          <a:prstGeom prst="rect">
            <a:avLst/>
          </a:prstGeom>
          <a:ln w="0">
            <a:noFill/>
          </a:ln>
        </p:spPr>
      </p:pic>
      <p:sp>
        <p:nvSpPr>
          <p:cNvPr id="114" name="Straight Connector 113"/>
          <p:cNvSpPr/>
          <p:nvPr/>
        </p:nvSpPr>
        <p:spPr>
          <a:xfrm flipV="1">
            <a:off x="1538640" y="1600200"/>
            <a:ext cx="3033360" cy="457200"/>
          </a:xfrm>
          <a:prstGeom prst="line">
            <a:avLst/>
          </a:prstGeom>
          <a:ln w="19080">
            <a:solidFill>
              <a:srgbClr val="000000"/>
            </a:solidFill>
            <a:round/>
            <a:tailEnd type="triangle" w="med" len="med"/>
          </a:ln>
        </p:spPr>
        <p:style>
          <a:lnRef idx="0">
            <a:scrgbClr r="0" g="0" b="0"/>
          </a:lnRef>
          <a:fillRef idx="0">
            <a:scrgbClr r="0" g="0" b="0"/>
          </a:fillRef>
          <a:effectRef idx="0">
            <a:scrgbClr r="0" g="0" b="0"/>
          </a:effectRef>
          <a:fontRef idx="minor"/>
        </p:style>
      </p:sp>
      <p:pic>
        <p:nvPicPr>
          <p:cNvPr id="115" name="Picture 114"/>
          <p:cNvPicPr/>
          <p:nvPr/>
        </p:nvPicPr>
        <p:blipFill>
          <a:blip r:embed="rId4"/>
          <a:stretch/>
        </p:blipFill>
        <p:spPr>
          <a:xfrm>
            <a:off x="4800600" y="1149840"/>
            <a:ext cx="750600" cy="1131840"/>
          </a:xfrm>
          <a:prstGeom prst="rect">
            <a:avLst/>
          </a:prstGeom>
          <a:ln w="0">
            <a:noFill/>
          </a:ln>
        </p:spPr>
      </p:pic>
      <p:sp>
        <p:nvSpPr>
          <p:cNvPr id="116" name="Rectangle 115"/>
          <p:cNvSpPr/>
          <p:nvPr/>
        </p:nvSpPr>
        <p:spPr>
          <a:xfrm>
            <a:off x="4643280" y="2287080"/>
            <a:ext cx="1296000" cy="68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000" b="1" strike="noStrike" spc="-1">
                <a:solidFill>
                  <a:srgbClr val="BF0041"/>
                </a:solidFill>
                <a:latin typeface="Ariel"/>
                <a:ea typeface="DejaVu Sans"/>
              </a:rPr>
              <a:t>Endangered!</a:t>
            </a:r>
            <a:endParaRPr lang="en-US" sz="1000" b="0" strike="noStrike" spc="-1">
              <a:latin typeface="Arial"/>
            </a:endParaRPr>
          </a:p>
        </p:txBody>
      </p:sp>
      <p:sp>
        <p:nvSpPr>
          <p:cNvPr id="117" name="Rectangle 116"/>
          <p:cNvSpPr/>
          <p:nvPr/>
        </p:nvSpPr>
        <p:spPr>
          <a:xfrm>
            <a:off x="0" y="3392640"/>
            <a:ext cx="3417840" cy="2311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907"/>
              </a:spcBef>
              <a:spcAft>
                <a:spcPts val="709"/>
              </a:spcAft>
              <a:buNone/>
            </a:pPr>
            <a:r>
              <a:rPr lang="en-US" sz="800" b="0" strike="noStrike" spc="-1">
                <a:solidFill>
                  <a:srgbClr val="000000"/>
                </a:solidFill>
                <a:latin typeface="Ariel"/>
                <a:ea typeface="DejaVu Sans"/>
              </a:rPr>
              <a:t> Approximately </a:t>
            </a:r>
            <a:r>
              <a:rPr lang="en-US" sz="800" b="1" strike="noStrike" spc="-1">
                <a:solidFill>
                  <a:srgbClr val="000000"/>
                </a:solidFill>
                <a:latin typeface="Ariel"/>
                <a:ea typeface="DejaVu Sans"/>
              </a:rPr>
              <a:t>50 million</a:t>
            </a:r>
            <a:r>
              <a:rPr lang="en-US" sz="800" b="0" strike="noStrike" spc="-1">
                <a:solidFill>
                  <a:srgbClr val="000000"/>
                </a:solidFill>
                <a:latin typeface="Ariel"/>
                <a:ea typeface="DejaVu Sans"/>
              </a:rPr>
              <a:t> people are living with HCV infection </a:t>
            </a:r>
            <a:r>
              <a:rPr lang="en-US" sz="800" b="0" strike="noStrike" spc="-1">
                <a:solidFill>
                  <a:srgbClr val="666666"/>
                </a:solidFill>
                <a:latin typeface="Ariel"/>
                <a:ea typeface="DejaVu Sans"/>
              </a:rPr>
              <a:t>(Global hepatitis report 2024: action for access in low- and middle-incomecountries</a:t>
            </a:r>
            <a:r>
              <a:rPr lang="en-US" sz="800" b="0" strike="noStrike" spc="-1">
                <a:solidFill>
                  <a:srgbClr val="000000"/>
                </a:solidFill>
                <a:latin typeface="Ariel"/>
                <a:ea typeface="DejaVu Sans"/>
              </a:rPr>
              <a:t>).</a:t>
            </a:r>
            <a:endParaRPr lang="en-US" sz="800" b="0" strike="noStrike" spc="-1">
              <a:latin typeface="Arial"/>
            </a:endParaRPr>
          </a:p>
          <a:p>
            <a:pPr>
              <a:lnSpc>
                <a:spcPct val="100000"/>
              </a:lnSpc>
              <a:spcBef>
                <a:spcPts val="340"/>
              </a:spcBef>
              <a:spcAft>
                <a:spcPts val="142"/>
              </a:spcAft>
              <a:buNone/>
            </a:pPr>
            <a:r>
              <a:rPr lang="en-US" sz="800" b="1" strike="noStrike" spc="-1">
                <a:solidFill>
                  <a:srgbClr val="000000"/>
                </a:solidFill>
                <a:latin typeface="Ariel"/>
                <a:ea typeface="DejaVu Sans"/>
              </a:rPr>
              <a:t>Liver fibrosis.</a:t>
            </a:r>
            <a:endParaRPr lang="en-US" sz="800" b="0" strike="noStrike" spc="-1">
              <a:latin typeface="Arial"/>
            </a:endParaRPr>
          </a:p>
          <a:p>
            <a:pPr>
              <a:lnSpc>
                <a:spcPct val="100000"/>
              </a:lnSpc>
              <a:spcBef>
                <a:spcPts val="340"/>
              </a:spcBef>
              <a:spcAft>
                <a:spcPts val="142"/>
              </a:spcAft>
              <a:buNone/>
            </a:pPr>
            <a:r>
              <a:rPr lang="en-US" sz="800" b="1" strike="noStrike" spc="-1">
                <a:solidFill>
                  <a:srgbClr val="000000"/>
                </a:solidFill>
                <a:latin typeface="Ariel"/>
                <a:ea typeface="DejaVu Sans"/>
              </a:rPr>
              <a:t>Hepatocellular carcinoma</a:t>
            </a:r>
            <a:r>
              <a:rPr lang="en-US" sz="800" b="0" strike="noStrike" spc="-1">
                <a:solidFill>
                  <a:srgbClr val="000000"/>
                </a:solidFill>
                <a:latin typeface="Ariel"/>
                <a:ea typeface="DejaVu Sans"/>
              </a:rPr>
              <a:t> (HCC) → liver cancer.</a:t>
            </a:r>
            <a:endParaRPr lang="en-US" sz="800" b="0" strike="noStrike" spc="-1">
              <a:latin typeface="Arial"/>
            </a:endParaRPr>
          </a:p>
          <a:p>
            <a:pPr>
              <a:lnSpc>
                <a:spcPct val="100000"/>
              </a:lnSpc>
              <a:spcBef>
                <a:spcPts val="907"/>
              </a:spcBef>
              <a:spcAft>
                <a:spcPts val="709"/>
              </a:spcAft>
              <a:buNone/>
            </a:pPr>
            <a:r>
              <a:rPr lang="en-US" sz="800" b="0" strike="noStrike" spc="-1">
                <a:solidFill>
                  <a:srgbClr val="000000"/>
                </a:solidFill>
                <a:latin typeface="Ariel"/>
                <a:ea typeface="DejaVu Sans"/>
              </a:rPr>
              <a:t>Treatment: </a:t>
            </a:r>
            <a:r>
              <a:rPr lang="en-US" sz="800" b="1" strike="noStrike" spc="-1">
                <a:solidFill>
                  <a:srgbClr val="000000"/>
                </a:solidFill>
                <a:latin typeface="Ariel"/>
                <a:ea typeface="DejaVu Sans"/>
              </a:rPr>
              <a:t>direct-acting antiviral (DAAs) regimens</a:t>
            </a:r>
            <a:r>
              <a:rPr lang="en-US" sz="800" b="0" strike="noStrike" spc="-1">
                <a:solidFill>
                  <a:srgbClr val="000000"/>
                </a:solidFill>
                <a:latin typeface="Ariel"/>
                <a:ea typeface="DejaVu Sans"/>
              </a:rPr>
              <a:t>.</a:t>
            </a:r>
            <a:endParaRPr lang="en-US" sz="800" b="0" strike="noStrike" spc="-1">
              <a:latin typeface="Arial"/>
            </a:endParaRPr>
          </a:p>
          <a:p>
            <a:pPr>
              <a:lnSpc>
                <a:spcPct val="100000"/>
              </a:lnSpc>
              <a:spcBef>
                <a:spcPts val="907"/>
              </a:spcBef>
              <a:spcAft>
                <a:spcPts val="709"/>
              </a:spcAft>
              <a:buNone/>
            </a:pPr>
            <a:endParaRPr lang="en-US" sz="800" b="0" strike="noStrike" spc="-1">
              <a:latin typeface="Arial"/>
            </a:endParaRPr>
          </a:p>
          <a:p>
            <a:pPr>
              <a:lnSpc>
                <a:spcPct val="100000"/>
              </a:lnSpc>
              <a:buNone/>
            </a:pPr>
            <a:endParaRPr lang="en-US" sz="800" b="0" strike="noStrike" spc="-1">
              <a:latin typeface="Arial"/>
            </a:endParaRPr>
          </a:p>
          <a:p>
            <a:pPr>
              <a:lnSpc>
                <a:spcPct val="100000"/>
              </a:lnSpc>
              <a:buNone/>
            </a:pPr>
            <a:endParaRPr lang="en-US" sz="800" b="0" strike="noStrike" spc="-1">
              <a:latin typeface="Arial"/>
            </a:endParaRPr>
          </a:p>
        </p:txBody>
      </p:sp>
      <p:grpSp>
        <p:nvGrpSpPr>
          <p:cNvPr id="118" name="Group 117"/>
          <p:cNvGrpSpPr/>
          <p:nvPr/>
        </p:nvGrpSpPr>
        <p:grpSpPr>
          <a:xfrm>
            <a:off x="1600200" y="2589480"/>
            <a:ext cx="7309800" cy="2205720"/>
            <a:chOff x="1600200" y="2589480"/>
            <a:chExt cx="7309800" cy="2205720"/>
          </a:xfrm>
        </p:grpSpPr>
        <p:grpSp>
          <p:nvGrpSpPr>
            <p:cNvPr id="119" name="Group 118"/>
            <p:cNvGrpSpPr/>
            <p:nvPr/>
          </p:nvGrpSpPr>
          <p:grpSpPr>
            <a:xfrm>
              <a:off x="1600200" y="2589480"/>
              <a:ext cx="4560840" cy="1971360"/>
              <a:chOff x="1600200" y="2589480"/>
              <a:chExt cx="4560840" cy="1971360"/>
            </a:xfrm>
          </p:grpSpPr>
          <p:grpSp>
            <p:nvGrpSpPr>
              <p:cNvPr id="120" name="Group 119"/>
              <p:cNvGrpSpPr/>
              <p:nvPr/>
            </p:nvGrpSpPr>
            <p:grpSpPr>
              <a:xfrm>
                <a:off x="1600200" y="2589480"/>
                <a:ext cx="2359080" cy="839520"/>
                <a:chOff x="1600200" y="2589480"/>
                <a:chExt cx="2359080" cy="839520"/>
              </a:xfrm>
            </p:grpSpPr>
            <p:sp>
              <p:nvSpPr>
                <p:cNvPr id="121" name="Straight Connector 120"/>
                <p:cNvSpPr/>
                <p:nvPr/>
              </p:nvSpPr>
              <p:spPr>
                <a:xfrm>
                  <a:off x="1600200" y="2589480"/>
                  <a:ext cx="2359080" cy="839520"/>
                </a:xfrm>
                <a:prstGeom prst="line">
                  <a:avLst/>
                </a:prstGeom>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122" name="Rectangle 121"/>
                <p:cNvSpPr/>
                <p:nvPr/>
              </p:nvSpPr>
              <p:spPr>
                <a:xfrm rot="975600">
                  <a:off x="2485800" y="2792520"/>
                  <a:ext cx="1038600" cy="40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400" b="1" strike="noStrike" spc="-1">
                      <a:solidFill>
                        <a:srgbClr val="158466"/>
                      </a:solidFill>
                      <a:latin typeface="Arial"/>
                      <a:ea typeface="DejaVu Sans"/>
                    </a:rPr>
                    <a:t>Surrogate</a:t>
                  </a:r>
                  <a:endParaRPr lang="en-US" sz="1400" b="0" strike="noStrike" spc="-1">
                    <a:latin typeface="Arial"/>
                  </a:endParaRPr>
                </a:p>
              </p:txBody>
            </p:sp>
          </p:grpSp>
          <p:grpSp>
            <p:nvGrpSpPr>
              <p:cNvPr id="123" name="Group 122"/>
              <p:cNvGrpSpPr/>
              <p:nvPr/>
            </p:nvGrpSpPr>
            <p:grpSpPr>
              <a:xfrm>
                <a:off x="3657600" y="3657600"/>
                <a:ext cx="2503440" cy="903240"/>
                <a:chOff x="3657600" y="3657600"/>
                <a:chExt cx="2503440" cy="903240"/>
              </a:xfrm>
            </p:grpSpPr>
            <p:sp>
              <p:nvSpPr>
                <p:cNvPr id="124" name="Rectangle 123"/>
                <p:cNvSpPr/>
                <p:nvPr/>
              </p:nvSpPr>
              <p:spPr>
                <a:xfrm>
                  <a:off x="3657600" y="3883320"/>
                  <a:ext cx="1131840" cy="4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100" b="1" strike="noStrike" spc="-1">
                      <a:solidFill>
                        <a:srgbClr val="000000"/>
                      </a:solidFill>
                      <a:latin typeface="Arial"/>
                      <a:ea typeface="DejaVu Sans"/>
                    </a:rPr>
                    <a:t>George-</a:t>
                  </a:r>
                  <a:endParaRPr lang="en-US" sz="1100" b="0" strike="noStrike" spc="-1">
                    <a:latin typeface="Arial"/>
                  </a:endParaRPr>
                </a:p>
                <a:p>
                  <a:pPr>
                    <a:lnSpc>
                      <a:spcPct val="100000"/>
                    </a:lnSpc>
                    <a:buNone/>
                  </a:pPr>
                  <a:r>
                    <a:rPr lang="en-US" sz="1100" b="1" strike="noStrike" spc="-1">
                      <a:solidFill>
                        <a:srgbClr val="000000"/>
                      </a:solidFill>
                      <a:latin typeface="Arial"/>
                      <a:ea typeface="DejaVu Sans"/>
                    </a:rPr>
                    <a:t>Baker virus </a:t>
                  </a:r>
                  <a:endParaRPr lang="en-US" sz="1100" b="0" strike="noStrike" spc="-1">
                    <a:latin typeface="Arial"/>
                  </a:endParaRPr>
                </a:p>
                <a:p>
                  <a:pPr>
                    <a:lnSpc>
                      <a:spcPct val="100000"/>
                    </a:lnSpc>
                    <a:buNone/>
                  </a:pPr>
                  <a:r>
                    <a:rPr lang="en-US" sz="1100" b="1" strike="noStrike" spc="-1">
                      <a:solidFill>
                        <a:srgbClr val="000000"/>
                      </a:solidFill>
                      <a:latin typeface="Arial"/>
                      <a:ea typeface="DejaVu Sans"/>
                    </a:rPr>
                    <a:t>B (GBV-B)</a:t>
                  </a:r>
                  <a:endParaRPr lang="en-US" sz="1100" b="0" strike="noStrike" spc="-1">
                    <a:latin typeface="Arial"/>
                  </a:endParaRPr>
                </a:p>
              </p:txBody>
            </p:sp>
            <p:pic>
              <p:nvPicPr>
                <p:cNvPr id="125" name="Picture 124"/>
                <p:cNvPicPr/>
                <p:nvPr/>
              </p:nvPicPr>
              <p:blipFill>
                <a:blip r:embed="rId5"/>
                <a:stretch/>
              </p:blipFill>
              <p:spPr>
                <a:xfrm>
                  <a:off x="4572000" y="3657600"/>
                  <a:ext cx="903240" cy="903240"/>
                </a:xfrm>
                <a:prstGeom prst="rect">
                  <a:avLst/>
                </a:prstGeom>
                <a:ln w="0">
                  <a:noFill/>
                </a:ln>
              </p:spPr>
            </p:pic>
            <p:sp>
              <p:nvSpPr>
                <p:cNvPr id="126" name="Rectangle 125"/>
                <p:cNvSpPr/>
                <p:nvPr/>
              </p:nvSpPr>
              <p:spPr>
                <a:xfrm>
                  <a:off x="5486400" y="3886200"/>
                  <a:ext cx="674640" cy="44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1" strike="noStrike" spc="-1">
                      <a:solidFill>
                        <a:srgbClr val="BF0041"/>
                      </a:solidFill>
                      <a:latin typeface="Arial"/>
                      <a:ea typeface="DejaVu Sans"/>
                    </a:rPr>
                    <a:t>?</a:t>
                  </a:r>
                  <a:endParaRPr lang="en-US" sz="1800" b="0" strike="noStrike" spc="-1">
                    <a:latin typeface="Arial"/>
                  </a:endParaRPr>
                </a:p>
              </p:txBody>
            </p:sp>
          </p:grpSp>
        </p:grpSp>
        <p:sp>
          <p:nvSpPr>
            <p:cNvPr id="127" name="Rectangle 126"/>
            <p:cNvSpPr/>
            <p:nvPr/>
          </p:nvSpPr>
          <p:spPr>
            <a:xfrm>
              <a:off x="5943600" y="2971800"/>
              <a:ext cx="2966400" cy="1823400"/>
            </a:xfrm>
            <a:prstGeom prst="rect">
              <a:avLst/>
            </a:prstGeom>
            <a:solidFill>
              <a:srgbClr val="FFFFFF"/>
            </a:solidFill>
            <a:ln w="12600" cap="rnd">
              <a:solidFill>
                <a:srgbClr val="000000"/>
              </a:solidFill>
              <a:round/>
            </a:ln>
          </p:spPr>
          <p:style>
            <a:lnRef idx="0">
              <a:scrgbClr r="0" g="0" b="0"/>
            </a:lnRef>
            <a:fillRef idx="0">
              <a:scrgbClr r="0" g="0" b="0"/>
            </a:fillRef>
            <a:effectRef idx="0">
              <a:scrgbClr r="0" g="0" b="0"/>
            </a:effectRef>
            <a:fontRef idx="minor"/>
          </p:style>
          <p:txBody>
            <a:bodyPr lIns="96120" tIns="51120" rIns="96120" bIns="51120" anchor="ctr">
              <a:noAutofit/>
            </a:bodyPr>
            <a:lstStyle/>
            <a:p>
              <a:pPr algn="just">
                <a:lnSpc>
                  <a:spcPct val="100000"/>
                </a:lnSpc>
                <a:buNone/>
              </a:pPr>
              <a:r>
                <a:rPr lang="en-US" sz="1100" b="1" strike="noStrike" spc="-1">
                  <a:solidFill>
                    <a:srgbClr val="000000"/>
                  </a:solidFill>
                  <a:latin typeface="Ariel"/>
                  <a:ea typeface="DejaVu Sans"/>
                </a:rPr>
                <a:t>Pre-2011</a:t>
              </a:r>
              <a:r>
                <a:rPr lang="en-US" sz="1100" b="0" strike="noStrike" spc="-1">
                  <a:solidFill>
                    <a:srgbClr val="000000"/>
                  </a:solidFill>
                  <a:latin typeface="Ariel"/>
                  <a:ea typeface="DejaVu Sans"/>
                </a:rPr>
                <a:t>: hepaciviruses only known in humans and chimpanzees.</a:t>
              </a:r>
              <a:endParaRPr lang="en-US" sz="1100" b="0" strike="noStrike" spc="-1">
                <a:latin typeface="Arial"/>
              </a:endParaRPr>
            </a:p>
            <a:p>
              <a:pPr algn="ctr">
                <a:lnSpc>
                  <a:spcPct val="100000"/>
                </a:lnSpc>
                <a:buNone/>
              </a:pPr>
              <a:endParaRPr lang="en-US" sz="1100" b="0" strike="noStrike" spc="-1">
                <a:latin typeface="Arial"/>
              </a:endParaRPr>
            </a:p>
            <a:p>
              <a:pPr algn="just">
                <a:lnSpc>
                  <a:spcPct val="100000"/>
                </a:lnSpc>
                <a:buNone/>
              </a:pPr>
              <a:r>
                <a:rPr lang="en-US" sz="1100" b="1" strike="noStrike" spc="-1">
                  <a:solidFill>
                    <a:srgbClr val="000000"/>
                  </a:solidFill>
                  <a:latin typeface="Ariel"/>
                  <a:ea typeface="DejaVu Sans"/>
                </a:rPr>
                <a:t>Now</a:t>
              </a:r>
              <a:r>
                <a:rPr lang="en-US" sz="1100" b="0" strike="noStrike" spc="-1">
                  <a:solidFill>
                    <a:srgbClr val="000000"/>
                  </a:solidFill>
                  <a:latin typeface="Ariel"/>
                  <a:ea typeface="DejaVu Sans"/>
                </a:rPr>
                <a:t>: new mammalian and non-mammalian hepaciviruses discovered.</a:t>
              </a:r>
              <a:endParaRPr lang="en-US" sz="1100" b="0" strike="noStrike" spc="-1">
                <a:latin typeface="Arial"/>
              </a:endParaRPr>
            </a:p>
            <a:p>
              <a:pPr algn="just">
                <a:lnSpc>
                  <a:spcPct val="100000"/>
                </a:lnSpc>
                <a:buNone/>
              </a:pPr>
              <a:endParaRPr lang="en-US" sz="1100" b="0" strike="noStrike" spc="-1">
                <a:latin typeface="Arial"/>
              </a:endParaRPr>
            </a:p>
            <a:p>
              <a:pPr algn="ctr">
                <a:lnSpc>
                  <a:spcPct val="100000"/>
                </a:lnSpc>
                <a:buNone/>
              </a:pPr>
              <a:r>
                <a:rPr lang="en-US" sz="1100" b="1" strike="noStrike" spc="-1">
                  <a:solidFill>
                    <a:srgbClr val="000000"/>
                  </a:solidFill>
                  <a:latin typeface="Ariel"/>
                  <a:ea typeface="DejaVu Sans"/>
                </a:rPr>
                <a:t>Virus discovery </a:t>
              </a:r>
              <a:endParaRPr lang="en-US" sz="1100" b="0" strike="noStrike" spc="-1">
                <a:latin typeface="Arial"/>
              </a:endParaRPr>
            </a:p>
            <a:p>
              <a:pPr marL="216000" indent="-216000" algn="just">
                <a:lnSpc>
                  <a:spcPct val="100000"/>
                </a:lnSpc>
                <a:buClr>
                  <a:srgbClr val="000000"/>
                </a:buClr>
                <a:buSzPct val="45000"/>
                <a:buFont typeface="Wingdings" charset="2"/>
                <a:buChar char=""/>
              </a:pPr>
              <a:r>
                <a:rPr lang="en-US" sz="1100" b="0" strike="noStrike" spc="-1">
                  <a:solidFill>
                    <a:srgbClr val="000000"/>
                  </a:solidFill>
                  <a:latin typeface="Ariel"/>
                  <a:ea typeface="DejaVu Sans"/>
                </a:rPr>
                <a:t>insights into evolution</a:t>
              </a:r>
              <a:endParaRPr lang="en-US" sz="1100" b="0" strike="noStrike" spc="-1">
                <a:latin typeface="Arial"/>
              </a:endParaRPr>
            </a:p>
            <a:p>
              <a:pPr marL="216000" indent="-216000" algn="just">
                <a:lnSpc>
                  <a:spcPct val="100000"/>
                </a:lnSpc>
                <a:buClr>
                  <a:srgbClr val="000000"/>
                </a:buClr>
                <a:buSzPct val="45000"/>
                <a:buFont typeface="Wingdings" charset="2"/>
                <a:buChar char=""/>
              </a:pPr>
              <a:r>
                <a:rPr lang="en-US" sz="1100" b="0" strike="noStrike" spc="-1">
                  <a:solidFill>
                    <a:srgbClr val="000000"/>
                  </a:solidFill>
                  <a:latin typeface="Ariel"/>
                  <a:ea typeface="DejaVu Sans"/>
                </a:rPr>
                <a:t>links to (human) diseases. </a:t>
              </a:r>
              <a:endParaRPr lang="en-US" sz="1100" b="0" strike="noStrike" spc="-1">
                <a:latin typeface="Arial"/>
              </a:endParaRPr>
            </a:p>
            <a:p>
              <a:pPr marL="216000" indent="-216000" algn="just">
                <a:lnSpc>
                  <a:spcPct val="100000"/>
                </a:lnSpc>
                <a:buClr>
                  <a:srgbClr val="000000"/>
                </a:buClr>
                <a:buSzPct val="45000"/>
                <a:buFont typeface="Wingdings" charset="2"/>
                <a:buChar char=""/>
              </a:pPr>
              <a:r>
                <a:rPr lang="en-US" sz="1100" b="0" strike="noStrike" spc="-1">
                  <a:solidFill>
                    <a:srgbClr val="000000"/>
                  </a:solidFill>
                  <a:latin typeface="Ariel"/>
                  <a:ea typeface="DejaVu Sans"/>
                </a:rPr>
                <a:t>surrogate viruses</a:t>
              </a:r>
              <a:endParaRPr lang="en-US" sz="1100" b="0" strike="noStrike" spc="-1">
                <a:latin typeface="Arial"/>
              </a:endParaRPr>
            </a:p>
            <a:p>
              <a:pPr algn="just">
                <a:lnSpc>
                  <a:spcPct val="100000"/>
                </a:lnSpc>
                <a:buNone/>
              </a:pPr>
              <a:endParaRPr lang="en-US" sz="1100" b="0" strike="noStrike" spc="-1">
                <a:latin typeface="Arial"/>
              </a:endParaRPr>
            </a:p>
          </p:txBody>
        </p:sp>
      </p:grpSp>
      <p:sp>
        <p:nvSpPr>
          <p:cNvPr id="128" name="Rectangle 127"/>
          <p:cNvSpPr/>
          <p:nvPr/>
        </p:nvSpPr>
        <p:spPr>
          <a:xfrm>
            <a:off x="0" y="2589480"/>
            <a:ext cx="1823760" cy="65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0000"/>
              </a:buClr>
              <a:buSzPct val="45000"/>
              <a:buFont typeface="Wingdings" charset="2"/>
              <a:buChar char=""/>
            </a:pPr>
            <a:r>
              <a:rPr lang="en-US" sz="1000" b="0" strike="noStrike" spc="-1">
                <a:solidFill>
                  <a:srgbClr val="666666"/>
                </a:solidFill>
                <a:latin typeface="Arial"/>
                <a:ea typeface="DejaVu Sans"/>
              </a:rPr>
              <a:t>ssRNA(+) virus</a:t>
            </a: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666666"/>
                </a:solidFill>
                <a:latin typeface="Arial"/>
                <a:ea typeface="DejaVu Sans"/>
              </a:rPr>
              <a:t>Genus: </a:t>
            </a:r>
            <a:r>
              <a:rPr lang="en-US" sz="1000" b="0" i="1" strike="noStrike" spc="-1">
                <a:solidFill>
                  <a:srgbClr val="666666"/>
                </a:solidFill>
                <a:latin typeface="Arial"/>
                <a:ea typeface="DejaVu Sans"/>
              </a:rPr>
              <a:t>Hepacivirus</a:t>
            </a: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666666"/>
                </a:solidFill>
                <a:latin typeface="Arial"/>
                <a:ea typeface="DejaVu Sans"/>
              </a:rPr>
              <a:t>Family: </a:t>
            </a:r>
            <a:r>
              <a:rPr lang="en-US" sz="1000" b="0" i="1" strike="noStrike" spc="-1">
                <a:solidFill>
                  <a:srgbClr val="666666"/>
                </a:solidFill>
                <a:latin typeface="Arial"/>
                <a:ea typeface="DejaVu Sans"/>
              </a:rPr>
              <a:t>Flaviridae</a:t>
            </a:r>
            <a:endParaRPr lang="en-US" sz="1000" b="0" strike="noStrike" spc="-1">
              <a:latin typeface="Arial"/>
            </a:endParaRPr>
          </a:p>
          <a:p>
            <a:pPr marL="216000" indent="-216000">
              <a:lnSpc>
                <a:spcPct val="100000"/>
              </a:lnSpc>
              <a:buClr>
                <a:srgbClr val="000000"/>
              </a:buClr>
              <a:buSzPct val="45000"/>
              <a:buFont typeface="Wingdings" charset="2"/>
              <a:buChar char=""/>
            </a:pPr>
            <a:r>
              <a:rPr lang="en-US" sz="1000" b="0" strike="noStrike" spc="-1">
                <a:solidFill>
                  <a:srgbClr val="666666"/>
                </a:solidFill>
                <a:latin typeface="Arial"/>
                <a:ea typeface="DejaVu Sans"/>
              </a:rPr>
              <a:t>Phylum: </a:t>
            </a:r>
            <a:r>
              <a:rPr lang="en-US" sz="1000" b="0" i="1" strike="noStrike" spc="-1">
                <a:solidFill>
                  <a:srgbClr val="666666"/>
                </a:solidFill>
                <a:latin typeface="Arial"/>
                <a:ea typeface="DejaVu Sans"/>
              </a:rPr>
              <a:t>Kitrinoviricota</a:t>
            </a:r>
            <a:endParaRPr lang="en-US"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p:cNvSpPr/>
          <p:nvPr/>
        </p:nvSpPr>
        <p:spPr>
          <a:xfrm>
            <a:off x="465840" y="1143000"/>
            <a:ext cx="8215560" cy="273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1" strike="noStrike" spc="-1">
                <a:solidFill>
                  <a:srgbClr val="BF0041"/>
                </a:solidFill>
                <a:latin typeface="Arial"/>
                <a:ea typeface="ヒラギノ角ゴ Pro W3"/>
              </a:rPr>
              <a:t>Goals of my masterś thesis:</a:t>
            </a:r>
            <a:endParaRPr lang="en-US" sz="1800" b="0" strike="noStrike" spc="-1">
              <a:latin typeface="Arial"/>
            </a:endParaRPr>
          </a:p>
          <a:p>
            <a:pPr>
              <a:lnSpc>
                <a:spcPct val="100000"/>
              </a:lnSpc>
              <a:buNone/>
            </a:pPr>
            <a:endParaRPr lang="en-US" sz="1200" b="0" strike="noStrike" spc="-1">
              <a:latin typeface="Arial"/>
            </a:endParaRPr>
          </a:p>
          <a:p>
            <a:pPr>
              <a:lnSpc>
                <a:spcPct val="100000"/>
              </a:lnSpc>
              <a:buNone/>
            </a:pPr>
            <a:r>
              <a:rPr lang="en-US" sz="1200" b="1" strike="noStrike" spc="-1">
                <a:solidFill>
                  <a:srgbClr val="000000"/>
                </a:solidFill>
                <a:latin typeface="Arial"/>
                <a:ea typeface="ヒラギノ角ゴ Pro W3"/>
              </a:rPr>
              <a:t>Liver Sequencing Data of Patients Post-Transplantation</a:t>
            </a:r>
            <a:r>
              <a:rPr lang="en-US" sz="1200" b="0" strike="noStrike" spc="-1">
                <a:solidFill>
                  <a:srgbClr val="000000"/>
                </a:solidFill>
                <a:latin typeface="Arial"/>
                <a:ea typeface="ヒラギノ角ゴ Pro W3"/>
              </a:rPr>
              <a:t>:</a:t>
            </a:r>
            <a:endParaRPr lang="en-US" sz="1200" b="0" strike="noStrike" spc="-1">
              <a:latin typeface="Arial"/>
            </a:endParaRPr>
          </a:p>
          <a:p>
            <a:pPr>
              <a:lnSpc>
                <a:spcPct val="100000"/>
              </a:lnSpc>
              <a:buNone/>
            </a:pPr>
            <a:endParaRPr lang="en-US" sz="1200" b="0" strike="noStrike" spc="-1">
              <a:latin typeface="Arial"/>
            </a:endParaRPr>
          </a:p>
          <a:p>
            <a:pPr marL="216000" indent="-216000">
              <a:lnSpc>
                <a:spcPct val="100000"/>
              </a:lnSpc>
              <a:buClr>
                <a:srgbClr val="000000"/>
              </a:buClr>
              <a:buSzPct val="45000"/>
              <a:buFont typeface="Wingdings" charset="2"/>
              <a:buChar char=""/>
            </a:pPr>
            <a:r>
              <a:rPr lang="en-US" sz="1200" b="0" strike="noStrike" spc="-1">
                <a:solidFill>
                  <a:srgbClr val="000000"/>
                </a:solidFill>
                <a:latin typeface="Arial"/>
                <a:ea typeface="ヒラギノ角ゴ Pro W3"/>
              </a:rPr>
              <a:t>Characterize the virome.</a:t>
            </a:r>
            <a:endParaRPr lang="en-US" sz="1200" b="0" strike="noStrike" spc="-1">
              <a:latin typeface="Arial"/>
            </a:endParaRPr>
          </a:p>
          <a:p>
            <a:pPr marL="216000" indent="-216000">
              <a:lnSpc>
                <a:spcPct val="100000"/>
              </a:lnSpc>
              <a:buClr>
                <a:srgbClr val="000000"/>
              </a:buClr>
              <a:buSzPct val="45000"/>
              <a:buFont typeface="Wingdings" charset="2"/>
              <a:buChar char=""/>
            </a:pPr>
            <a:r>
              <a:rPr lang="en-US" sz="1200" b="0" strike="noStrike" spc="-1">
                <a:solidFill>
                  <a:srgbClr val="000000"/>
                </a:solidFill>
                <a:latin typeface="Arial"/>
                <a:ea typeface="ヒラギノ角ゴ Pro W3"/>
              </a:rPr>
              <a:t>Possible associations between identified viruses and transplant rejection?</a:t>
            </a:r>
            <a:endParaRPr lang="en-US" sz="1200" b="0" strike="noStrike" spc="-1">
              <a:latin typeface="Arial"/>
            </a:endParaRPr>
          </a:p>
          <a:p>
            <a:pPr algn="just">
              <a:lnSpc>
                <a:spcPct val="100000"/>
              </a:lnSpc>
              <a:buNone/>
            </a:pPr>
            <a:endParaRPr lang="en-US" sz="1200" b="0" strike="noStrike" spc="-1">
              <a:latin typeface="Arial"/>
            </a:endParaRPr>
          </a:p>
          <a:p>
            <a:pPr algn="just">
              <a:lnSpc>
                <a:spcPct val="100000"/>
              </a:lnSpc>
              <a:buNone/>
            </a:pPr>
            <a:r>
              <a:rPr lang="en-US" sz="1200" b="1" strike="noStrike" spc="-1">
                <a:solidFill>
                  <a:srgbClr val="000000"/>
                </a:solidFill>
                <a:latin typeface="Arial"/>
                <a:ea typeface="DejaVu Sans"/>
              </a:rPr>
              <a:t>Mammalian samples</a:t>
            </a:r>
            <a:r>
              <a:rPr lang="en-US" sz="1200" b="0" strike="noStrike" spc="-1">
                <a:solidFill>
                  <a:srgbClr val="000000"/>
                </a:solidFill>
                <a:latin typeface="Arial"/>
                <a:ea typeface="DejaVu Sans"/>
              </a:rPr>
              <a:t>:</a:t>
            </a:r>
            <a:endParaRPr lang="en-US" sz="1200" b="0" strike="noStrike" spc="-1">
              <a:latin typeface="Arial"/>
            </a:endParaRPr>
          </a:p>
          <a:p>
            <a:pPr algn="just">
              <a:lnSpc>
                <a:spcPct val="100000"/>
              </a:lnSpc>
              <a:buNone/>
            </a:pPr>
            <a:endParaRPr lang="en-US" sz="1200" b="0" strike="noStrike" spc="-1">
              <a:latin typeface="Arial"/>
            </a:endParaRPr>
          </a:p>
          <a:p>
            <a:pPr marL="216000" indent="-216000" algn="just">
              <a:lnSpc>
                <a:spcPct val="100000"/>
              </a:lnSpc>
              <a:buClr>
                <a:srgbClr val="000000"/>
              </a:buClr>
              <a:buSzPct val="45000"/>
              <a:buFont typeface="Wingdings" charset="2"/>
              <a:buChar char=""/>
            </a:pPr>
            <a:r>
              <a:rPr lang="en-US" sz="1200" b="0" strike="noStrike" spc="-1">
                <a:solidFill>
                  <a:srgbClr val="000000"/>
                </a:solidFill>
                <a:latin typeface="Arial"/>
                <a:ea typeface="ヒラギノ角ゴ Pro W3"/>
              </a:rPr>
              <a:t>Assemble potential viral sequences found in mammalian samples.</a:t>
            </a:r>
            <a:endParaRPr lang="en-US" sz="1200" b="0" strike="noStrike" spc="-1">
              <a:latin typeface="Arial"/>
            </a:endParaRPr>
          </a:p>
          <a:p>
            <a:pPr marL="216000" indent="-216000" algn="just">
              <a:lnSpc>
                <a:spcPct val="100000"/>
              </a:lnSpc>
              <a:buClr>
                <a:srgbClr val="000000"/>
              </a:buClr>
              <a:buSzPct val="45000"/>
              <a:buFont typeface="Wingdings" charset="2"/>
              <a:buChar char=""/>
            </a:pPr>
            <a:r>
              <a:rPr lang="en-US" sz="1200" b="0" strike="noStrike" spc="-1">
                <a:solidFill>
                  <a:srgbClr val="000000"/>
                </a:solidFill>
                <a:latin typeface="Arial"/>
                <a:ea typeface="ヒラギノ角ゴ Pro W3"/>
              </a:rPr>
              <a:t>Functional annotation.</a:t>
            </a:r>
            <a:endParaRPr lang="en-US" sz="1200" b="0" strike="noStrike" spc="-1">
              <a:latin typeface="Arial"/>
            </a:endParaRPr>
          </a:p>
          <a:p>
            <a:pPr algn="just">
              <a:lnSpc>
                <a:spcPct val="100000"/>
              </a:lnSpc>
              <a:buNone/>
            </a:pPr>
            <a:endParaRPr lang="en-US" sz="1200" b="0" strike="noStrike" spc="-1">
              <a:latin typeface="Arial"/>
            </a:endParaRPr>
          </a:p>
          <a:p>
            <a:pPr algn="just">
              <a:lnSpc>
                <a:spcPct val="100000"/>
              </a:lnSpc>
              <a:buNone/>
            </a:pPr>
            <a:endParaRPr lang="en-US" sz="1200" b="0" strike="noStrike" spc="-1">
              <a:latin typeface="Arial"/>
            </a:endParaRPr>
          </a:p>
          <a:p>
            <a:pPr algn="just">
              <a:lnSpc>
                <a:spcPct val="100000"/>
              </a:lnSpc>
              <a:buNone/>
            </a:pPr>
            <a:r>
              <a:rPr lang="en-US" sz="1200" b="1" strike="noStrike" spc="-1">
                <a:solidFill>
                  <a:srgbClr val="000000"/>
                </a:solidFill>
                <a:latin typeface="Arial"/>
                <a:ea typeface="ヒラギノ角ゴ Pro W3"/>
              </a:rPr>
              <a:t>Virusparies</a:t>
            </a:r>
            <a:endParaRPr lang="en-US" sz="1200" b="0" strike="noStrike" spc="-1">
              <a:latin typeface="Arial"/>
            </a:endParaRPr>
          </a:p>
          <a:p>
            <a:pPr algn="just">
              <a:lnSpc>
                <a:spcPct val="100000"/>
              </a:lnSpc>
              <a:buNone/>
            </a:pPr>
            <a:endParaRPr lang="en-US" sz="1200" b="0" strike="noStrike" spc="-1">
              <a:latin typeface="Arial"/>
            </a:endParaRPr>
          </a:p>
          <a:p>
            <a:pPr>
              <a:lnSpc>
                <a:spcPct val="100000"/>
              </a:lnSpc>
              <a:buNone/>
            </a:pP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1"/>
          <p:cNvSpPr/>
          <p:nvPr/>
        </p:nvSpPr>
        <p:spPr>
          <a:xfrm>
            <a:off x="791280" y="1843920"/>
            <a:ext cx="7547040" cy="612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ctr">
            <a:noAutofit/>
          </a:bodyPr>
          <a:lstStyle/>
          <a:p>
            <a:pPr>
              <a:lnSpc>
                <a:spcPct val="100000"/>
              </a:lnSpc>
              <a:spcBef>
                <a:spcPts val="1417"/>
              </a:spcBef>
              <a:buNone/>
              <a:tabLst>
                <a:tab pos="0" algn="l"/>
              </a:tabLst>
            </a:pPr>
            <a:r>
              <a:rPr lang="en-US" sz="4400" b="0" strike="noStrike" spc="-1">
                <a:solidFill>
                  <a:srgbClr val="000000"/>
                </a:solidFill>
                <a:latin typeface="Arial"/>
                <a:ea typeface="DejaVu Sans"/>
              </a:rPr>
              <a:t>VirusHunterGatherer and Virusparies</a:t>
            </a:r>
            <a:endParaRPr lang="en-US"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8"/>
          <p:cNvSpPr/>
          <p:nvPr/>
        </p:nvSpPr>
        <p:spPr>
          <a:xfrm>
            <a:off x="0" y="228240"/>
            <a:ext cx="8684280" cy="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a:lnSpc>
                <a:spcPct val="100000"/>
              </a:lnSpc>
              <a:spcBef>
                <a:spcPts val="360"/>
              </a:spcBef>
              <a:buNone/>
              <a:tabLst>
                <a:tab pos="0" algn="l"/>
              </a:tabLst>
            </a:pPr>
            <a:r>
              <a:rPr lang="de-DE" sz="1500" b="0" strike="noStrike" spc="-1">
                <a:solidFill>
                  <a:srgbClr val="666666"/>
                </a:solidFill>
                <a:latin typeface="Arial"/>
                <a:ea typeface="Arial"/>
              </a:rPr>
              <a:t>Schematic workflow of VirusHunterGatherer pipeline</a:t>
            </a:r>
            <a:endParaRPr lang="en-US" sz="1500" b="0" strike="noStrike" spc="-1">
              <a:latin typeface="Arial"/>
            </a:endParaRPr>
          </a:p>
          <a:p>
            <a:pPr>
              <a:lnSpc>
                <a:spcPct val="100000"/>
              </a:lnSpc>
              <a:spcBef>
                <a:spcPts val="360"/>
              </a:spcBef>
              <a:buNone/>
              <a:tabLst>
                <a:tab pos="0" algn="l"/>
              </a:tabLst>
            </a:pPr>
            <a:endParaRPr lang="en-US" sz="1800" b="0" strike="noStrike" spc="-1">
              <a:latin typeface="Arial"/>
            </a:endParaRPr>
          </a:p>
        </p:txBody>
      </p:sp>
      <p:sp>
        <p:nvSpPr>
          <p:cNvPr id="132" name="Gerader Verbinder 1"/>
          <p:cNvSpPr/>
          <p:nvPr/>
        </p:nvSpPr>
        <p:spPr>
          <a:xfrm>
            <a:off x="4114800" y="606960"/>
            <a:ext cx="360" cy="3736440"/>
          </a:xfrm>
          <a:prstGeom prst="line">
            <a:avLst/>
          </a:prstGeom>
          <a:ln w="0">
            <a:solidFill>
              <a:srgbClr val="3465A4"/>
            </a:solidFill>
          </a:ln>
        </p:spPr>
        <p:style>
          <a:lnRef idx="0">
            <a:scrgbClr r="0" g="0" b="0"/>
          </a:lnRef>
          <a:fillRef idx="0">
            <a:scrgbClr r="0" g="0" b="0"/>
          </a:fillRef>
          <a:effectRef idx="0">
            <a:scrgbClr r="0" g="0" b="0"/>
          </a:effectRef>
          <a:fontRef idx="minor"/>
        </p:style>
      </p:sp>
      <p:pic>
        <p:nvPicPr>
          <p:cNvPr id="133" name="Picture 132"/>
          <p:cNvPicPr/>
          <p:nvPr/>
        </p:nvPicPr>
        <p:blipFill>
          <a:blip r:embed="rId3"/>
          <a:stretch/>
        </p:blipFill>
        <p:spPr>
          <a:xfrm>
            <a:off x="228600" y="482760"/>
            <a:ext cx="3426480" cy="4334040"/>
          </a:xfrm>
          <a:prstGeom prst="rect">
            <a:avLst/>
          </a:prstGeom>
          <a:ln w="0">
            <a:noFill/>
          </a:ln>
        </p:spPr>
      </p:pic>
      <p:grpSp>
        <p:nvGrpSpPr>
          <p:cNvPr id="134" name="Group 133"/>
          <p:cNvGrpSpPr/>
          <p:nvPr/>
        </p:nvGrpSpPr>
        <p:grpSpPr>
          <a:xfrm>
            <a:off x="4565880" y="0"/>
            <a:ext cx="3889800" cy="4798080"/>
            <a:chOff x="4565880" y="0"/>
            <a:chExt cx="3889800" cy="4798080"/>
          </a:xfrm>
        </p:grpSpPr>
        <p:pic>
          <p:nvPicPr>
            <p:cNvPr id="135" name="Grafik 7"/>
            <p:cNvPicPr/>
            <p:nvPr/>
          </p:nvPicPr>
          <p:blipFill>
            <a:blip r:embed="rId4"/>
            <a:stretch/>
          </p:blipFill>
          <p:spPr>
            <a:xfrm>
              <a:off x="4565880" y="0"/>
              <a:ext cx="3889800" cy="2283480"/>
            </a:xfrm>
            <a:prstGeom prst="rect">
              <a:avLst/>
            </a:prstGeom>
            <a:ln w="0">
              <a:noFill/>
            </a:ln>
          </p:spPr>
        </p:pic>
        <p:pic>
          <p:nvPicPr>
            <p:cNvPr id="136" name="Grafik 5"/>
            <p:cNvPicPr/>
            <p:nvPr/>
          </p:nvPicPr>
          <p:blipFill>
            <a:blip r:embed="rId5"/>
            <a:stretch/>
          </p:blipFill>
          <p:spPr>
            <a:xfrm>
              <a:off x="4572000" y="2298960"/>
              <a:ext cx="3883680" cy="249912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4114</Words>
  <Application>Microsoft Office PowerPoint</Application>
  <PresentationFormat>On-screen Show (16:9)</PresentationFormat>
  <Paragraphs>633</Paragraphs>
  <Slides>46</Slides>
  <Notes>29</Notes>
  <HiddenSlides>16</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46</vt:i4>
      </vt:variant>
    </vt:vector>
  </HeadingPairs>
  <TitlesOfParts>
    <vt:vector size="58" baseType="lpstr">
      <vt:lpstr>Arial</vt:lpstr>
      <vt:lpstr>Ariel</vt:lpstr>
      <vt:lpstr>Ariel</vt:lpstr>
      <vt:lpstr>DejaVu Sans</vt:lpstr>
      <vt:lpstr>Noto Sans CJK SC</vt:lpstr>
      <vt:lpstr>OpenSymbol</vt:lpstr>
      <vt:lpstr>Symbol</vt:lpstr>
      <vt:lpstr>Times New Roman</vt:lpstr>
      <vt:lpstr>Wingdings</vt:lpstr>
      <vt:lpstr>ヒラギノ角ゴ Pro W3</vt:lpstr>
      <vt:lpstr>Office Theme</vt:lpstr>
      <vt:lpstr>Office Theme</vt:lpstr>
      <vt:lpstr>PowerPoint Presentation</vt:lpstr>
      <vt:lpstr>Characterzation of the virome,VirusHunterGatherer and Virusparies -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Taubert data</vt:lpstr>
      <vt:lpstr>PowerPoint Presentation</vt:lpstr>
      <vt:lpstr>PowerPoint Presentation</vt:lpstr>
      <vt:lpstr>PowerPoint Presentation</vt:lpstr>
      <vt:lpstr>PowerPoint Presentation</vt:lpstr>
      <vt:lpstr>PowerPoint Presentation</vt:lpstr>
      <vt:lpstr>Mammalian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Outlook</vt:lpstr>
      <vt:lpstr>PowerPoint Presentation</vt:lpstr>
      <vt:lpstr>PowerPoint Presentation</vt:lpstr>
      <vt:lpstr>PowerPoint Presentation</vt:lpstr>
      <vt:lpstr>Thank you for listening! Any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xxx xxx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xxx xxx</dc:creator>
  <dc:description/>
  <cp:lastModifiedBy>Sergej Ruff</cp:lastModifiedBy>
  <cp:revision>381</cp:revision>
  <dcterms:created xsi:type="dcterms:W3CDTF">2009-06-17T18:39:09Z</dcterms:created>
  <dcterms:modified xsi:type="dcterms:W3CDTF">2024-10-29T11:49:35Z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Bildschirmpräsentation (16:9)</vt:lpwstr>
  </property>
  <property fmtid="{D5CDD505-2E9C-101B-9397-08002B2CF9AE}" pid="4" name="Slides">
    <vt:i4>25</vt:i4>
  </property>
</Properties>
</file>